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5" r:id="rId4"/>
    <p:sldId id="266" r:id="rId5"/>
    <p:sldId id="267" r:id="rId6"/>
    <p:sldId id="268" r:id="rId7"/>
    <p:sldId id="269" r:id="rId8"/>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620" autoAdjust="0"/>
  </p:normalViewPr>
  <p:slideViewPr>
    <p:cSldViewPr>
      <p:cViewPr varScale="1">
        <p:scale>
          <a:sx n="73" d="100"/>
          <a:sy n="73" d="100"/>
        </p:scale>
        <p:origin x="-42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s-ES" smtClean="0"/>
              <a:t>Haga clic para modificar el estilo de título del patrón</a:t>
            </a:r>
            <a:endParaRPr lang="en-US" dirty="0"/>
          </a:p>
        </p:txBody>
      </p:sp>
      <p:sp>
        <p:nvSpPr>
          <p:cNvPr id="8" name="Date Placeholder 3"/>
          <p:cNvSpPr>
            <a:spLocks noGrp="1"/>
          </p:cNvSpPr>
          <p:nvPr>
            <p:ph type="dt" sz="half" idx="10"/>
          </p:nvPr>
        </p:nvSpPr>
        <p:spPr/>
        <p:txBody>
          <a:bodyPr/>
          <a:lstStyle>
            <a:lvl1pPr>
              <a:defRPr/>
            </a:lvl1pPr>
          </a:lstStyle>
          <a:p>
            <a:pPr>
              <a:defRPr/>
            </a:pPr>
            <a:fld id="{156F3882-793C-479C-A4B0-2406DC3AD876}" type="datetimeFigureOut">
              <a:rPr lang="es-EC"/>
              <a:pPr>
                <a:defRPr/>
              </a:pPr>
              <a:t>26/12/2015</a:t>
            </a:fld>
            <a:endParaRPr lang="es-EC" dirty="0"/>
          </a:p>
        </p:txBody>
      </p:sp>
      <p:sp>
        <p:nvSpPr>
          <p:cNvPr id="9" name="Footer Placeholder 4"/>
          <p:cNvSpPr>
            <a:spLocks noGrp="1"/>
          </p:cNvSpPr>
          <p:nvPr>
            <p:ph type="ftr" sz="quarter" idx="11"/>
          </p:nvPr>
        </p:nvSpPr>
        <p:spPr/>
        <p:txBody>
          <a:bodyPr/>
          <a:lstStyle>
            <a:lvl1pPr>
              <a:defRPr/>
            </a:lvl1pPr>
          </a:lstStyle>
          <a:p>
            <a:pPr>
              <a:defRPr/>
            </a:pPr>
            <a:endParaRPr lang="es-EC" dirty="0"/>
          </a:p>
        </p:txBody>
      </p:sp>
      <p:sp>
        <p:nvSpPr>
          <p:cNvPr id="10" name="Slide Number Placeholder 5"/>
          <p:cNvSpPr>
            <a:spLocks noGrp="1"/>
          </p:cNvSpPr>
          <p:nvPr>
            <p:ph type="sldNum" sz="quarter" idx="12"/>
          </p:nvPr>
        </p:nvSpPr>
        <p:spPr/>
        <p:txBody>
          <a:bodyPr/>
          <a:lstStyle>
            <a:lvl1pPr>
              <a:defRPr/>
            </a:lvl1pPr>
          </a:lstStyle>
          <a:p>
            <a:pPr>
              <a:defRPr/>
            </a:pPr>
            <a:fld id="{560F8823-448A-47B0-9D0C-7A01E6E00F3C}" type="slidenum">
              <a:rPr lang="es-EC"/>
              <a:pPr>
                <a:defRPr/>
              </a:pPr>
              <a:t>‹Nº›</a:t>
            </a:fld>
            <a:endParaRPr lang="es-EC" dirty="0"/>
          </a:p>
        </p:txBody>
      </p:sp>
    </p:spTree>
    <p:extLst>
      <p:ext uri="{BB962C8B-B14F-4D97-AF65-F5344CB8AC3E}">
        <p14:creationId xmlns:p14="http://schemas.microsoft.com/office/powerpoint/2010/main" xmlns="" val="379183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B9D2E663-9AB0-48A7-B88F-363D946328CC}" type="datetimeFigureOut">
              <a:rPr lang="es-EC"/>
              <a:pPr>
                <a:defRPr/>
              </a:pPr>
              <a:t>26/12/2015</a:t>
            </a:fld>
            <a:endParaRPr lang="es-EC" dirty="0"/>
          </a:p>
        </p:txBody>
      </p:sp>
      <p:sp>
        <p:nvSpPr>
          <p:cNvPr id="5" name="Footer Placeholder 4"/>
          <p:cNvSpPr>
            <a:spLocks noGrp="1"/>
          </p:cNvSpPr>
          <p:nvPr>
            <p:ph type="ftr" sz="quarter" idx="11"/>
          </p:nvPr>
        </p:nvSpPr>
        <p:spPr/>
        <p:txBody>
          <a:bodyPr/>
          <a:lstStyle>
            <a:lvl1pPr>
              <a:defRPr/>
            </a:lvl1pPr>
          </a:lstStyle>
          <a:p>
            <a:pPr>
              <a:defRPr/>
            </a:pPr>
            <a:endParaRPr lang="es-EC" dirty="0"/>
          </a:p>
        </p:txBody>
      </p:sp>
      <p:sp>
        <p:nvSpPr>
          <p:cNvPr id="6" name="Slide Number Placeholder 5"/>
          <p:cNvSpPr>
            <a:spLocks noGrp="1"/>
          </p:cNvSpPr>
          <p:nvPr>
            <p:ph type="sldNum" sz="quarter" idx="12"/>
          </p:nvPr>
        </p:nvSpPr>
        <p:spPr/>
        <p:txBody>
          <a:bodyPr/>
          <a:lstStyle>
            <a:lvl1pPr>
              <a:defRPr/>
            </a:lvl1pPr>
          </a:lstStyle>
          <a:p>
            <a:pPr>
              <a:defRPr/>
            </a:pPr>
            <a:fld id="{D599BD27-F756-476A-9FE9-E73A66B16CA3}" type="slidenum">
              <a:rPr lang="es-EC"/>
              <a:pPr>
                <a:defRPr/>
              </a:pPr>
              <a:t>‹Nº›</a:t>
            </a:fld>
            <a:endParaRPr lang="es-EC" dirty="0"/>
          </a:p>
        </p:txBody>
      </p:sp>
    </p:spTree>
    <p:extLst>
      <p:ext uri="{BB962C8B-B14F-4D97-AF65-F5344CB8AC3E}">
        <p14:creationId xmlns:p14="http://schemas.microsoft.com/office/powerpoint/2010/main" xmlns="" val="259101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99A69E20-BBE5-4B93-BBCF-15E77E473373}" type="datetimeFigureOut">
              <a:rPr lang="es-EC"/>
              <a:pPr>
                <a:defRPr/>
              </a:pPr>
              <a:t>26/12/2015</a:t>
            </a:fld>
            <a:endParaRPr lang="es-EC" dirty="0"/>
          </a:p>
        </p:txBody>
      </p:sp>
      <p:sp>
        <p:nvSpPr>
          <p:cNvPr id="5" name="Footer Placeholder 4"/>
          <p:cNvSpPr>
            <a:spLocks noGrp="1"/>
          </p:cNvSpPr>
          <p:nvPr>
            <p:ph type="ftr" sz="quarter" idx="11"/>
          </p:nvPr>
        </p:nvSpPr>
        <p:spPr/>
        <p:txBody>
          <a:bodyPr/>
          <a:lstStyle>
            <a:lvl1pPr>
              <a:defRPr/>
            </a:lvl1pPr>
          </a:lstStyle>
          <a:p>
            <a:pPr>
              <a:defRPr/>
            </a:pPr>
            <a:endParaRPr lang="es-EC" dirty="0"/>
          </a:p>
        </p:txBody>
      </p:sp>
      <p:sp>
        <p:nvSpPr>
          <p:cNvPr id="6" name="Slide Number Placeholder 5"/>
          <p:cNvSpPr>
            <a:spLocks noGrp="1"/>
          </p:cNvSpPr>
          <p:nvPr>
            <p:ph type="sldNum" sz="quarter" idx="12"/>
          </p:nvPr>
        </p:nvSpPr>
        <p:spPr/>
        <p:txBody>
          <a:bodyPr/>
          <a:lstStyle>
            <a:lvl1pPr>
              <a:defRPr/>
            </a:lvl1pPr>
          </a:lstStyle>
          <a:p>
            <a:pPr>
              <a:defRPr/>
            </a:pPr>
            <a:fld id="{8347C86A-D7B3-4B9E-9D9A-A20A1F492A77}" type="slidenum">
              <a:rPr lang="es-EC"/>
              <a:pPr>
                <a:defRPr/>
              </a:pPr>
              <a:t>‹Nº›</a:t>
            </a:fld>
            <a:endParaRPr lang="es-EC" dirty="0"/>
          </a:p>
        </p:txBody>
      </p:sp>
    </p:spTree>
    <p:extLst>
      <p:ext uri="{BB962C8B-B14F-4D97-AF65-F5344CB8AC3E}">
        <p14:creationId xmlns:p14="http://schemas.microsoft.com/office/powerpoint/2010/main" xmlns="" val="484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4"/>
          </p:nvPr>
        </p:nvSpPr>
        <p:spPr/>
        <p:txBody>
          <a:bodyPr/>
          <a:lstStyle>
            <a:lvl1pPr>
              <a:defRPr/>
            </a:lvl1pPr>
          </a:lstStyle>
          <a:p>
            <a:pPr>
              <a:defRPr/>
            </a:pPr>
            <a:fld id="{506D8FF4-C5C9-43F0-B7B5-0B4AAB42143D}" type="datetimeFigureOut">
              <a:rPr lang="es-EC"/>
              <a:pPr>
                <a:defRPr/>
              </a:pPr>
              <a:t>26/12/2015</a:t>
            </a:fld>
            <a:endParaRPr lang="es-EC" dirty="0"/>
          </a:p>
        </p:txBody>
      </p:sp>
      <p:sp>
        <p:nvSpPr>
          <p:cNvPr id="5" name="Footer Placeholder 4"/>
          <p:cNvSpPr>
            <a:spLocks noGrp="1"/>
          </p:cNvSpPr>
          <p:nvPr>
            <p:ph type="ftr" sz="quarter" idx="15"/>
          </p:nvPr>
        </p:nvSpPr>
        <p:spPr/>
        <p:txBody>
          <a:bodyPr/>
          <a:lstStyle>
            <a:lvl1pPr>
              <a:defRPr/>
            </a:lvl1pPr>
          </a:lstStyle>
          <a:p>
            <a:pPr>
              <a:defRPr/>
            </a:pPr>
            <a:endParaRPr lang="es-EC" dirty="0"/>
          </a:p>
        </p:txBody>
      </p:sp>
      <p:sp>
        <p:nvSpPr>
          <p:cNvPr id="6" name="Slide Number Placeholder 5"/>
          <p:cNvSpPr>
            <a:spLocks noGrp="1"/>
          </p:cNvSpPr>
          <p:nvPr>
            <p:ph type="sldNum" sz="quarter" idx="16"/>
          </p:nvPr>
        </p:nvSpPr>
        <p:spPr/>
        <p:txBody>
          <a:bodyPr/>
          <a:lstStyle>
            <a:lvl1pPr>
              <a:defRPr/>
            </a:lvl1pPr>
          </a:lstStyle>
          <a:p>
            <a:pPr>
              <a:defRPr/>
            </a:pPr>
            <a:fld id="{7EC6A501-204B-42B1-B891-52A86569569E}" type="slidenum">
              <a:rPr lang="es-EC"/>
              <a:pPr>
                <a:defRPr/>
              </a:pPr>
              <a:t>‹Nº›</a:t>
            </a:fld>
            <a:endParaRPr lang="es-EC" dirty="0"/>
          </a:p>
        </p:txBody>
      </p:sp>
    </p:spTree>
    <p:extLst>
      <p:ext uri="{BB962C8B-B14F-4D97-AF65-F5344CB8AC3E}">
        <p14:creationId xmlns:p14="http://schemas.microsoft.com/office/powerpoint/2010/main" xmlns="" val="178091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8" name="Date Placeholder 3"/>
          <p:cNvSpPr>
            <a:spLocks noGrp="1"/>
          </p:cNvSpPr>
          <p:nvPr>
            <p:ph type="dt" sz="half" idx="10"/>
          </p:nvPr>
        </p:nvSpPr>
        <p:spPr/>
        <p:txBody>
          <a:bodyPr/>
          <a:lstStyle>
            <a:lvl1pPr>
              <a:defRPr/>
            </a:lvl1pPr>
          </a:lstStyle>
          <a:p>
            <a:pPr>
              <a:defRPr/>
            </a:pPr>
            <a:fld id="{9859767F-1A0C-4A84-B3FA-12271B7DA9AA}" type="datetimeFigureOut">
              <a:rPr lang="es-EC"/>
              <a:pPr>
                <a:defRPr/>
              </a:pPr>
              <a:t>26/12/2015</a:t>
            </a:fld>
            <a:endParaRPr lang="es-EC" dirty="0"/>
          </a:p>
        </p:txBody>
      </p:sp>
      <p:sp>
        <p:nvSpPr>
          <p:cNvPr id="9" name="Footer Placeholder 4"/>
          <p:cNvSpPr>
            <a:spLocks noGrp="1"/>
          </p:cNvSpPr>
          <p:nvPr>
            <p:ph type="ftr" sz="quarter" idx="11"/>
          </p:nvPr>
        </p:nvSpPr>
        <p:spPr/>
        <p:txBody>
          <a:bodyPr/>
          <a:lstStyle>
            <a:lvl1pPr>
              <a:defRPr/>
            </a:lvl1pPr>
          </a:lstStyle>
          <a:p>
            <a:pPr>
              <a:defRPr/>
            </a:pPr>
            <a:endParaRPr lang="es-EC" dirty="0"/>
          </a:p>
        </p:txBody>
      </p:sp>
      <p:sp>
        <p:nvSpPr>
          <p:cNvPr id="10" name="Slide Number Placeholder 5"/>
          <p:cNvSpPr>
            <a:spLocks noGrp="1"/>
          </p:cNvSpPr>
          <p:nvPr>
            <p:ph type="sldNum" sz="quarter" idx="12"/>
          </p:nvPr>
        </p:nvSpPr>
        <p:spPr/>
        <p:txBody>
          <a:bodyPr/>
          <a:lstStyle>
            <a:lvl1pPr>
              <a:defRPr/>
            </a:lvl1pPr>
          </a:lstStyle>
          <a:p>
            <a:pPr>
              <a:defRPr/>
            </a:pPr>
            <a:fld id="{875E60AD-5A2D-4A0C-9864-2251C318CD09}" type="slidenum">
              <a:rPr lang="es-EC"/>
              <a:pPr>
                <a:defRPr/>
              </a:pPr>
              <a:t>‹Nº›</a:t>
            </a:fld>
            <a:endParaRPr lang="es-EC" dirty="0"/>
          </a:p>
        </p:txBody>
      </p:sp>
    </p:spTree>
    <p:extLst>
      <p:ext uri="{BB962C8B-B14F-4D97-AF65-F5344CB8AC3E}">
        <p14:creationId xmlns:p14="http://schemas.microsoft.com/office/powerpoint/2010/main" xmlns="" val="165649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5"/>
          </p:nvPr>
        </p:nvSpPr>
        <p:spPr/>
        <p:txBody>
          <a:bodyPr/>
          <a:lstStyle>
            <a:lvl1pPr>
              <a:defRPr/>
            </a:lvl1pPr>
          </a:lstStyle>
          <a:p>
            <a:pPr>
              <a:defRPr/>
            </a:pPr>
            <a:fld id="{4A223339-3C5B-4D56-96C7-2FD01408E71B}" type="datetimeFigureOut">
              <a:rPr lang="es-EC"/>
              <a:pPr>
                <a:defRPr/>
              </a:pPr>
              <a:t>26/12/2015</a:t>
            </a:fld>
            <a:endParaRPr lang="es-EC" dirty="0"/>
          </a:p>
        </p:txBody>
      </p:sp>
      <p:sp>
        <p:nvSpPr>
          <p:cNvPr id="6" name="Footer Placeholder 4"/>
          <p:cNvSpPr>
            <a:spLocks noGrp="1"/>
          </p:cNvSpPr>
          <p:nvPr>
            <p:ph type="ftr" sz="quarter" idx="16"/>
          </p:nvPr>
        </p:nvSpPr>
        <p:spPr/>
        <p:txBody>
          <a:bodyPr/>
          <a:lstStyle>
            <a:lvl1pPr>
              <a:defRPr/>
            </a:lvl1pPr>
          </a:lstStyle>
          <a:p>
            <a:pPr>
              <a:defRPr/>
            </a:pPr>
            <a:endParaRPr lang="es-EC" dirty="0"/>
          </a:p>
        </p:txBody>
      </p:sp>
      <p:sp>
        <p:nvSpPr>
          <p:cNvPr id="7" name="Slide Number Placeholder 5"/>
          <p:cNvSpPr>
            <a:spLocks noGrp="1"/>
          </p:cNvSpPr>
          <p:nvPr>
            <p:ph type="sldNum" sz="quarter" idx="17"/>
          </p:nvPr>
        </p:nvSpPr>
        <p:spPr/>
        <p:txBody>
          <a:bodyPr/>
          <a:lstStyle>
            <a:lvl1pPr>
              <a:defRPr/>
            </a:lvl1pPr>
          </a:lstStyle>
          <a:p>
            <a:pPr>
              <a:defRPr/>
            </a:pPr>
            <a:fld id="{EBC56E21-3453-4DBC-A729-F3E237E8E7FB}" type="slidenum">
              <a:rPr lang="es-EC"/>
              <a:pPr>
                <a:defRPr/>
              </a:pPr>
              <a:t>‹Nº›</a:t>
            </a:fld>
            <a:endParaRPr lang="es-EC" dirty="0"/>
          </a:p>
        </p:txBody>
      </p:sp>
    </p:spTree>
    <p:extLst>
      <p:ext uri="{BB962C8B-B14F-4D97-AF65-F5344CB8AC3E}">
        <p14:creationId xmlns:p14="http://schemas.microsoft.com/office/powerpoint/2010/main" xmlns="" val="406640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3"/>
          <p:cNvSpPr>
            <a:spLocks noGrp="1"/>
          </p:cNvSpPr>
          <p:nvPr>
            <p:ph type="dt" sz="half" idx="10"/>
          </p:nvPr>
        </p:nvSpPr>
        <p:spPr/>
        <p:txBody>
          <a:bodyPr/>
          <a:lstStyle>
            <a:lvl1pPr>
              <a:defRPr/>
            </a:lvl1pPr>
          </a:lstStyle>
          <a:p>
            <a:pPr>
              <a:defRPr/>
            </a:pPr>
            <a:fld id="{0F5B3408-6097-4E09-A599-E3130AB7A4AF}" type="datetimeFigureOut">
              <a:rPr lang="es-EC"/>
              <a:pPr>
                <a:defRPr/>
              </a:pPr>
              <a:t>26/12/2015</a:t>
            </a:fld>
            <a:endParaRPr lang="es-EC" dirty="0"/>
          </a:p>
        </p:txBody>
      </p:sp>
      <p:sp>
        <p:nvSpPr>
          <p:cNvPr id="8" name="Footer Placeholder 4"/>
          <p:cNvSpPr>
            <a:spLocks noGrp="1"/>
          </p:cNvSpPr>
          <p:nvPr>
            <p:ph type="ftr" sz="quarter" idx="11"/>
          </p:nvPr>
        </p:nvSpPr>
        <p:spPr/>
        <p:txBody>
          <a:bodyPr/>
          <a:lstStyle>
            <a:lvl1pPr>
              <a:defRPr/>
            </a:lvl1pPr>
          </a:lstStyle>
          <a:p>
            <a:pPr>
              <a:defRPr/>
            </a:pPr>
            <a:endParaRPr lang="es-EC" dirty="0"/>
          </a:p>
        </p:txBody>
      </p:sp>
      <p:sp>
        <p:nvSpPr>
          <p:cNvPr id="9" name="Slide Number Placeholder 5"/>
          <p:cNvSpPr>
            <a:spLocks noGrp="1"/>
          </p:cNvSpPr>
          <p:nvPr>
            <p:ph type="sldNum" sz="quarter" idx="12"/>
          </p:nvPr>
        </p:nvSpPr>
        <p:spPr/>
        <p:txBody>
          <a:bodyPr/>
          <a:lstStyle>
            <a:lvl1pPr>
              <a:defRPr/>
            </a:lvl1pPr>
          </a:lstStyle>
          <a:p>
            <a:pPr>
              <a:defRPr/>
            </a:pPr>
            <a:fld id="{571F125B-9C9F-4E55-B8CB-63A479096E3E}" type="slidenum">
              <a:rPr lang="es-EC"/>
              <a:pPr>
                <a:defRPr/>
              </a:pPr>
              <a:t>‹Nº›</a:t>
            </a:fld>
            <a:endParaRPr lang="es-EC" dirty="0"/>
          </a:p>
        </p:txBody>
      </p:sp>
    </p:spTree>
    <p:extLst>
      <p:ext uri="{BB962C8B-B14F-4D97-AF65-F5344CB8AC3E}">
        <p14:creationId xmlns:p14="http://schemas.microsoft.com/office/powerpoint/2010/main" xmlns="" val="240869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6808C6B1-B772-4208-9F84-D1957A907FE8}" type="datetimeFigureOut">
              <a:rPr lang="es-EC"/>
              <a:pPr>
                <a:defRPr/>
              </a:pPr>
              <a:t>26/12/2015</a:t>
            </a:fld>
            <a:endParaRPr lang="es-EC" dirty="0"/>
          </a:p>
        </p:txBody>
      </p:sp>
      <p:sp>
        <p:nvSpPr>
          <p:cNvPr id="4" name="Footer Placeholder 4"/>
          <p:cNvSpPr>
            <a:spLocks noGrp="1"/>
          </p:cNvSpPr>
          <p:nvPr>
            <p:ph type="ftr" sz="quarter" idx="11"/>
          </p:nvPr>
        </p:nvSpPr>
        <p:spPr/>
        <p:txBody>
          <a:bodyPr/>
          <a:lstStyle>
            <a:lvl1pPr>
              <a:defRPr/>
            </a:lvl1pPr>
          </a:lstStyle>
          <a:p>
            <a:pPr>
              <a:defRPr/>
            </a:pPr>
            <a:endParaRPr lang="es-EC" dirty="0"/>
          </a:p>
        </p:txBody>
      </p:sp>
      <p:sp>
        <p:nvSpPr>
          <p:cNvPr id="5" name="Slide Number Placeholder 5"/>
          <p:cNvSpPr>
            <a:spLocks noGrp="1"/>
          </p:cNvSpPr>
          <p:nvPr>
            <p:ph type="sldNum" sz="quarter" idx="12"/>
          </p:nvPr>
        </p:nvSpPr>
        <p:spPr/>
        <p:txBody>
          <a:bodyPr/>
          <a:lstStyle>
            <a:lvl1pPr>
              <a:defRPr/>
            </a:lvl1pPr>
          </a:lstStyle>
          <a:p>
            <a:pPr>
              <a:defRPr/>
            </a:pPr>
            <a:fld id="{12C2F93E-A367-41E4-86B7-C9D1879564E6}" type="slidenum">
              <a:rPr lang="es-EC"/>
              <a:pPr>
                <a:defRPr/>
              </a:pPr>
              <a:t>‹Nº›</a:t>
            </a:fld>
            <a:endParaRPr lang="es-EC" dirty="0"/>
          </a:p>
        </p:txBody>
      </p:sp>
    </p:spTree>
    <p:extLst>
      <p:ext uri="{BB962C8B-B14F-4D97-AF65-F5344CB8AC3E}">
        <p14:creationId xmlns:p14="http://schemas.microsoft.com/office/powerpoint/2010/main" xmlns="" val="28103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AEE7C6-6A73-4687-8B2B-5A1075963FFF}" type="datetimeFigureOut">
              <a:rPr lang="es-EC"/>
              <a:pPr>
                <a:defRPr/>
              </a:pPr>
              <a:t>26/12/2015</a:t>
            </a:fld>
            <a:endParaRPr lang="es-EC" dirty="0"/>
          </a:p>
        </p:txBody>
      </p:sp>
      <p:sp>
        <p:nvSpPr>
          <p:cNvPr id="3" name="Footer Placeholder 4"/>
          <p:cNvSpPr>
            <a:spLocks noGrp="1"/>
          </p:cNvSpPr>
          <p:nvPr>
            <p:ph type="ftr" sz="quarter" idx="11"/>
          </p:nvPr>
        </p:nvSpPr>
        <p:spPr/>
        <p:txBody>
          <a:bodyPr/>
          <a:lstStyle>
            <a:lvl1pPr>
              <a:defRPr/>
            </a:lvl1pPr>
          </a:lstStyle>
          <a:p>
            <a:pPr>
              <a:defRPr/>
            </a:pPr>
            <a:endParaRPr lang="es-EC" dirty="0"/>
          </a:p>
        </p:txBody>
      </p:sp>
      <p:sp>
        <p:nvSpPr>
          <p:cNvPr id="4" name="Slide Number Placeholder 5"/>
          <p:cNvSpPr>
            <a:spLocks noGrp="1"/>
          </p:cNvSpPr>
          <p:nvPr>
            <p:ph type="sldNum" sz="quarter" idx="12"/>
          </p:nvPr>
        </p:nvSpPr>
        <p:spPr/>
        <p:txBody>
          <a:bodyPr/>
          <a:lstStyle>
            <a:lvl1pPr>
              <a:defRPr/>
            </a:lvl1pPr>
          </a:lstStyle>
          <a:p>
            <a:pPr>
              <a:defRPr/>
            </a:pPr>
            <a:fld id="{6A8E7369-C780-487B-9ED5-277D8A84C25A}" type="slidenum">
              <a:rPr lang="es-EC"/>
              <a:pPr>
                <a:defRPr/>
              </a:pPr>
              <a:t>‹Nº›</a:t>
            </a:fld>
            <a:endParaRPr lang="es-EC" dirty="0"/>
          </a:p>
        </p:txBody>
      </p:sp>
    </p:spTree>
    <p:extLst>
      <p:ext uri="{BB962C8B-B14F-4D97-AF65-F5344CB8AC3E}">
        <p14:creationId xmlns:p14="http://schemas.microsoft.com/office/powerpoint/2010/main" xmlns="" val="119047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7AC9443-DE76-4905-A2F4-FD821343570C}" type="datetimeFigureOut">
              <a:rPr lang="es-EC"/>
              <a:pPr>
                <a:defRPr/>
              </a:pPr>
              <a:t>26/12/2015</a:t>
            </a:fld>
            <a:endParaRPr lang="es-EC" dirty="0"/>
          </a:p>
        </p:txBody>
      </p:sp>
      <p:sp>
        <p:nvSpPr>
          <p:cNvPr id="6" name="Footer Placeholder 4"/>
          <p:cNvSpPr>
            <a:spLocks noGrp="1"/>
          </p:cNvSpPr>
          <p:nvPr>
            <p:ph type="ftr" sz="quarter" idx="11"/>
          </p:nvPr>
        </p:nvSpPr>
        <p:spPr/>
        <p:txBody>
          <a:bodyPr/>
          <a:lstStyle>
            <a:lvl1pPr>
              <a:defRPr/>
            </a:lvl1pPr>
          </a:lstStyle>
          <a:p>
            <a:pPr>
              <a:defRPr/>
            </a:pPr>
            <a:endParaRPr lang="es-EC" dirty="0"/>
          </a:p>
        </p:txBody>
      </p:sp>
      <p:sp>
        <p:nvSpPr>
          <p:cNvPr id="7" name="Slide Number Placeholder 5"/>
          <p:cNvSpPr>
            <a:spLocks noGrp="1"/>
          </p:cNvSpPr>
          <p:nvPr>
            <p:ph type="sldNum" sz="quarter" idx="12"/>
          </p:nvPr>
        </p:nvSpPr>
        <p:spPr/>
        <p:txBody>
          <a:bodyPr/>
          <a:lstStyle>
            <a:lvl1pPr>
              <a:defRPr/>
            </a:lvl1pPr>
          </a:lstStyle>
          <a:p>
            <a:pPr>
              <a:defRPr/>
            </a:pPr>
            <a:fld id="{7A3A8658-74F8-4B6B-AAA0-78F1FF608A62}" type="slidenum">
              <a:rPr lang="es-EC"/>
              <a:pPr>
                <a:defRPr/>
              </a:pPr>
              <a:t>‹Nº›</a:t>
            </a:fld>
            <a:endParaRPr lang="es-EC" dirty="0"/>
          </a:p>
        </p:txBody>
      </p:sp>
    </p:spTree>
    <p:extLst>
      <p:ext uri="{BB962C8B-B14F-4D97-AF65-F5344CB8AC3E}">
        <p14:creationId xmlns:p14="http://schemas.microsoft.com/office/powerpoint/2010/main" xmlns="" val="127696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s-ES" smtClean="0"/>
              <a:t>Haga clic para modificar el estilo de título del patrón</a:t>
            </a:r>
            <a:endParaRPr lang="en-US" dirty="0"/>
          </a:p>
        </p:txBody>
      </p:sp>
      <p:sp>
        <p:nvSpPr>
          <p:cNvPr id="9" name="Date Placeholder 4"/>
          <p:cNvSpPr>
            <a:spLocks noGrp="1"/>
          </p:cNvSpPr>
          <p:nvPr>
            <p:ph type="dt" sz="half" idx="10"/>
          </p:nvPr>
        </p:nvSpPr>
        <p:spPr/>
        <p:txBody>
          <a:bodyPr/>
          <a:lstStyle>
            <a:lvl1pPr>
              <a:defRPr/>
            </a:lvl1pPr>
          </a:lstStyle>
          <a:p>
            <a:pPr>
              <a:defRPr/>
            </a:pPr>
            <a:fld id="{3BC933CC-F50A-4257-83A1-EA2956A78BAF}" type="datetimeFigureOut">
              <a:rPr lang="es-EC"/>
              <a:pPr>
                <a:defRPr/>
              </a:pPr>
              <a:t>26/12/2015</a:t>
            </a:fld>
            <a:endParaRPr lang="es-EC" dirty="0"/>
          </a:p>
        </p:txBody>
      </p:sp>
      <p:sp>
        <p:nvSpPr>
          <p:cNvPr id="10" name="Footer Placeholder 5"/>
          <p:cNvSpPr>
            <a:spLocks noGrp="1"/>
          </p:cNvSpPr>
          <p:nvPr>
            <p:ph type="ftr" sz="quarter" idx="11"/>
          </p:nvPr>
        </p:nvSpPr>
        <p:spPr/>
        <p:txBody>
          <a:bodyPr/>
          <a:lstStyle>
            <a:lvl1pPr>
              <a:defRPr/>
            </a:lvl1pPr>
          </a:lstStyle>
          <a:p>
            <a:pPr>
              <a:defRPr/>
            </a:pPr>
            <a:endParaRPr lang="es-EC" dirty="0"/>
          </a:p>
        </p:txBody>
      </p:sp>
      <p:sp>
        <p:nvSpPr>
          <p:cNvPr id="11" name="Slide Number Placeholder 6"/>
          <p:cNvSpPr>
            <a:spLocks noGrp="1"/>
          </p:cNvSpPr>
          <p:nvPr>
            <p:ph type="sldNum" sz="quarter" idx="12"/>
          </p:nvPr>
        </p:nvSpPr>
        <p:spPr/>
        <p:txBody>
          <a:bodyPr/>
          <a:lstStyle>
            <a:lvl1pPr>
              <a:defRPr/>
            </a:lvl1pPr>
          </a:lstStyle>
          <a:p>
            <a:pPr>
              <a:defRPr/>
            </a:pPr>
            <a:fld id="{28B77BFB-8ED1-4B07-82C7-FFA122EDFE0F}" type="slidenum">
              <a:rPr lang="es-EC"/>
              <a:pPr>
                <a:defRPr/>
              </a:pPr>
              <a:t>‹Nº›</a:t>
            </a:fld>
            <a:endParaRPr lang="es-EC" dirty="0"/>
          </a:p>
        </p:txBody>
      </p:sp>
    </p:spTree>
    <p:extLst>
      <p:ext uri="{BB962C8B-B14F-4D97-AF65-F5344CB8AC3E}">
        <p14:creationId xmlns:p14="http://schemas.microsoft.com/office/powerpoint/2010/main" xmlns="" val="378818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C" smtClean="0"/>
              <a:t>Haga clic para modificar el estilo de texto del patrón</a:t>
            </a:r>
          </a:p>
          <a:p>
            <a:pPr lvl="1"/>
            <a:r>
              <a:rPr lang="es-ES" altLang="es-EC" smtClean="0"/>
              <a:t>Segundo nivel</a:t>
            </a:r>
          </a:p>
          <a:p>
            <a:pPr lvl="2"/>
            <a:r>
              <a:rPr lang="es-ES" altLang="es-EC" smtClean="0"/>
              <a:t>Tercer nivel</a:t>
            </a:r>
          </a:p>
          <a:p>
            <a:pPr lvl="3"/>
            <a:r>
              <a:rPr lang="es-ES" altLang="es-EC" smtClean="0"/>
              <a:t>Cuarto nivel</a:t>
            </a:r>
          </a:p>
          <a:p>
            <a:pPr lvl="4"/>
            <a:r>
              <a:rPr lang="es-ES" altLang="es-EC" smtClean="0"/>
              <a:t>Quinto nivel</a:t>
            </a:r>
            <a:endParaRPr lang="en-US" altLang="es-EC"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9EE88454-6DAF-4278-BCC9-822DDD36B6B1}" type="datetimeFigureOut">
              <a:rPr lang="es-EC"/>
              <a:pPr>
                <a:defRPr/>
              </a:pPr>
              <a:t>26/12/2015</a:t>
            </a:fld>
            <a:endParaRPr lang="es-EC"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es-EC"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89187926-983E-4AA7-AC75-4B69052785D6}" type="slidenum">
              <a:rPr lang="es-EC"/>
              <a:pPr>
                <a:defRPr/>
              </a:pPr>
              <a:t>‹Nº›</a:t>
            </a:fld>
            <a:endParaRPr lang="es-EC" dirty="0"/>
          </a:p>
        </p:txBody>
      </p:sp>
    </p:spTree>
  </p:cSld>
  <p:clrMap bg1="lt1" tx1="dk1" bg2="lt2" tx2="dk2" accent1="accent1" accent2="accent2" accent3="accent3" accent4="accent4" accent5="accent5" accent6="accent6" hlink="hlink" folHlink="folHlink"/>
  <p:sldLayoutIdLst>
    <p:sldLayoutId id="2147483745" r:id="rId1"/>
    <p:sldLayoutId id="2147483737" r:id="rId2"/>
    <p:sldLayoutId id="2147483746" r:id="rId3"/>
    <p:sldLayoutId id="2147483738" r:id="rId4"/>
    <p:sldLayoutId id="2147483739" r:id="rId5"/>
    <p:sldLayoutId id="2147483740" r:id="rId6"/>
    <p:sldLayoutId id="2147483741" r:id="rId7"/>
    <p:sldLayoutId id="2147483742" r:id="rId8"/>
    <p:sldLayoutId id="2147483747" r:id="rId9"/>
    <p:sldLayoutId id="2147483743" r:id="rId10"/>
    <p:sldLayoutId id="214748374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7"/>
          <p:cNvGraphicFramePr>
            <a:graphicFrameLocks noChangeAspect="1"/>
          </p:cNvGraphicFramePr>
          <p:nvPr/>
        </p:nvGraphicFramePr>
        <p:xfrm>
          <a:off x="0" y="0"/>
          <a:ext cx="1228725" cy="1238250"/>
        </p:xfrm>
        <a:graphic>
          <a:graphicData uri="http://schemas.openxmlformats.org/presentationml/2006/ole">
            <p:oleObj spid="_x0000_s5158" name="Imagen de mapa de bits" r:id="rId3" imgW="1228571" imgH="1238423" progId="PBrush">
              <p:embed/>
            </p:oleObj>
          </a:graphicData>
        </a:graphic>
      </p:graphicFrame>
      <p:pic>
        <p:nvPicPr>
          <p:cNvPr id="5123" name="Imagen 1" descr="livre04.gif (18954 bytes)"/>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5416550"/>
            <a:ext cx="1947863" cy="144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4" name="Imagen 1" descr="logoSisCal2.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3"/>
          <p:cNvSpPr>
            <a:spLocks noChangeArrowheads="1"/>
          </p:cNvSpPr>
          <p:nvPr/>
        </p:nvSpPr>
        <p:spPr bwMode="auto">
          <a:xfrm>
            <a:off x="4319588" y="5057775"/>
            <a:ext cx="4824412"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195263" indent="-195263"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algn="ctr" eaLnBrk="1" hangingPunct="1">
              <a:lnSpc>
                <a:spcPct val="55000"/>
              </a:lnSpc>
              <a:spcBef>
                <a:spcPct val="20000"/>
              </a:spcBef>
              <a:buClr>
                <a:schemeClr val="accent2"/>
              </a:buClr>
              <a:buSzPct val="80000"/>
              <a:buFont typeface="Wingdings" pitchFamily="2" charset="2"/>
              <a:buNone/>
            </a:pPr>
            <a:endParaRPr lang="es-ES" altLang="es-EC" sz="1600" dirty="0">
              <a:solidFill>
                <a:srgbClr val="0000FF"/>
              </a:solidFill>
              <a:latin typeface="Arial Narrow" pitchFamily="34" charset="0"/>
              <a:cs typeface="Times New Roman" pitchFamily="18" charset="0"/>
            </a:endParaRPr>
          </a:p>
          <a:p>
            <a:pPr eaLnBrk="1" hangingPunct="1">
              <a:lnSpc>
                <a:spcPct val="80000"/>
              </a:lnSpc>
              <a:spcBef>
                <a:spcPct val="50000"/>
              </a:spcBef>
              <a:buClr>
                <a:schemeClr val="accent2"/>
              </a:buClr>
              <a:buSzPct val="80000"/>
              <a:buFont typeface="Wingdings" pitchFamily="2" charset="2"/>
              <a:buNone/>
            </a:pPr>
            <a:r>
              <a:rPr lang="es-ES" altLang="es-EC" sz="1600" b="1" dirty="0">
                <a:solidFill>
                  <a:srgbClr val="0000FF"/>
                </a:solidFill>
                <a:latin typeface="Arial Narrow" pitchFamily="34" charset="0"/>
                <a:cs typeface="Times New Roman" pitchFamily="18" charset="0"/>
              </a:rPr>
              <a:t>  </a:t>
            </a:r>
            <a:r>
              <a:rPr lang="es-ES" altLang="es-EC" sz="1600" b="1" dirty="0">
                <a:solidFill>
                  <a:schemeClr val="tx2"/>
                </a:solidFill>
                <a:latin typeface="Arial Narrow" pitchFamily="34" charset="0"/>
                <a:cs typeface="Times New Roman" pitchFamily="18" charset="0"/>
              </a:rPr>
              <a:t>  </a:t>
            </a:r>
            <a:r>
              <a:rPr lang="es-ES" altLang="es-EC" b="1" dirty="0">
                <a:latin typeface="Arial Narrow" pitchFamily="34" charset="0"/>
                <a:cs typeface="Times New Roman" pitchFamily="18" charset="0"/>
              </a:rPr>
              <a:t>Fernando Villacís Vargas</a:t>
            </a:r>
          </a:p>
          <a:p>
            <a:pPr eaLnBrk="1" hangingPunct="1">
              <a:lnSpc>
                <a:spcPct val="80000"/>
              </a:lnSpc>
              <a:buClr>
                <a:schemeClr val="accent2"/>
              </a:buClr>
              <a:buSzPct val="80000"/>
              <a:buFont typeface="Wingdings" pitchFamily="2" charset="2"/>
              <a:buNone/>
            </a:pPr>
            <a:r>
              <a:rPr lang="es-ES" altLang="es-EC" dirty="0">
                <a:latin typeface="Arial Narrow" pitchFamily="34" charset="0"/>
                <a:cs typeface="Times New Roman" pitchFamily="18" charset="0"/>
              </a:rPr>
              <a:t>	MDYGES, U. de Guayaquil.</a:t>
            </a:r>
          </a:p>
          <a:p>
            <a:pPr eaLnBrk="1" hangingPunct="1">
              <a:lnSpc>
                <a:spcPct val="80000"/>
              </a:lnSpc>
              <a:buClr>
                <a:schemeClr val="accent2"/>
              </a:buClr>
              <a:buSzPct val="80000"/>
              <a:buFont typeface="Wingdings" pitchFamily="2" charset="2"/>
              <a:buNone/>
            </a:pPr>
            <a:r>
              <a:rPr lang="es-ES" altLang="es-EC" dirty="0">
                <a:latin typeface="Arial Narrow" pitchFamily="34" charset="0"/>
                <a:cs typeface="Times New Roman" pitchFamily="18" charset="0"/>
              </a:rPr>
              <a:t>	MBA, USM.</a:t>
            </a:r>
          </a:p>
          <a:p>
            <a:pPr eaLnBrk="1" hangingPunct="1">
              <a:lnSpc>
                <a:spcPct val="80000"/>
              </a:lnSpc>
              <a:buClr>
                <a:schemeClr val="accent2"/>
              </a:buClr>
              <a:buSzPct val="80000"/>
              <a:buFont typeface="Wingdings" pitchFamily="2" charset="2"/>
              <a:buNone/>
            </a:pPr>
            <a:r>
              <a:rPr lang="es-ES" altLang="es-EC" dirty="0">
                <a:latin typeface="Arial Narrow" pitchFamily="34" charset="0"/>
                <a:cs typeface="Times New Roman" pitchFamily="18" charset="0"/>
              </a:rPr>
              <a:t>	Diplomado Superior en Finanzas, USM.</a:t>
            </a:r>
          </a:p>
          <a:p>
            <a:pPr eaLnBrk="1" hangingPunct="1">
              <a:lnSpc>
                <a:spcPct val="80000"/>
              </a:lnSpc>
              <a:buClr>
                <a:schemeClr val="accent2"/>
              </a:buClr>
              <a:buSzPct val="80000"/>
              <a:buFont typeface="Wingdings" pitchFamily="2" charset="2"/>
              <a:buNone/>
            </a:pPr>
            <a:r>
              <a:rPr lang="es-ES" altLang="es-EC" dirty="0">
                <a:latin typeface="Arial Narrow" pitchFamily="34" charset="0"/>
                <a:cs typeface="Times New Roman" pitchFamily="18" charset="0"/>
              </a:rPr>
              <a:t>	Ing. Comercial, U. de Guayaquil.</a:t>
            </a:r>
          </a:p>
          <a:p>
            <a:pPr eaLnBrk="1" hangingPunct="1">
              <a:lnSpc>
                <a:spcPct val="80000"/>
              </a:lnSpc>
              <a:buClr>
                <a:schemeClr val="accent2"/>
              </a:buClr>
              <a:buSzPct val="80000"/>
              <a:buFont typeface="Wingdings" pitchFamily="2" charset="2"/>
              <a:buNone/>
            </a:pPr>
            <a:r>
              <a:rPr lang="es-ES" altLang="es-EC" dirty="0">
                <a:latin typeface="Arial Narrow" pitchFamily="34" charset="0"/>
                <a:cs typeface="Times New Roman" pitchFamily="18" charset="0"/>
              </a:rPr>
              <a:t>	Ing. en Electricidad, ESPOL.</a:t>
            </a:r>
          </a:p>
          <a:p>
            <a:pPr eaLnBrk="1" hangingPunct="1">
              <a:lnSpc>
                <a:spcPct val="80000"/>
              </a:lnSpc>
              <a:buClr>
                <a:schemeClr val="accent2"/>
              </a:buClr>
              <a:buSzPct val="80000"/>
              <a:buFont typeface="Wingdings" pitchFamily="2" charset="2"/>
              <a:buNone/>
            </a:pPr>
            <a:r>
              <a:rPr lang="es-ES" altLang="es-EC" dirty="0"/>
              <a:t>		</a:t>
            </a:r>
          </a:p>
        </p:txBody>
      </p:sp>
      <p:sp>
        <p:nvSpPr>
          <p:cNvPr id="8" name="Rectangle 2"/>
          <p:cNvSpPr>
            <a:spLocks noGrp="1" noChangeArrowheads="1"/>
          </p:cNvSpPr>
          <p:nvPr>
            <p:ph type="ctrTitle" idx="4294967295"/>
          </p:nvPr>
        </p:nvSpPr>
        <p:spPr>
          <a:xfrm>
            <a:off x="1187624" y="1231168"/>
            <a:ext cx="7416800" cy="3440112"/>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6600" dirty="0" smtClean="0">
                <a:solidFill>
                  <a:schemeClr val="tx1"/>
                </a:solidFill>
                <a:latin typeface="Arial Narrow" pitchFamily="34" charset="0"/>
              </a:rPr>
              <a:t>ENFOQUE ESTRATÉGICO DEL FUTURO 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2</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9525"/>
            <a:ext cx="7508875" cy="1655763"/>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ESTRUCTURA</a:t>
            </a:r>
            <a:r>
              <a:rPr lang="es-EC" sz="3200" cap="all" dirty="0" smtClean="0">
                <a:solidFill>
                  <a:schemeClr val="tx1"/>
                </a:solidFill>
                <a:latin typeface="Arial Narrow" pitchFamily="34" charset="0"/>
              </a:rPr>
              <a:t>.</a:t>
            </a:r>
            <a:endParaRPr lang="es-ES" sz="3200" cap="all" dirty="0" smtClean="0">
              <a:solidFill>
                <a:schemeClr val="tx1"/>
              </a:solidFill>
              <a:latin typeface="Arial Narrow" pitchFamily="34" charset="0"/>
            </a:endParaRPr>
          </a:p>
        </p:txBody>
      </p:sp>
      <p:sp>
        <p:nvSpPr>
          <p:cNvPr id="12292" name="Rectangle 3"/>
          <p:cNvSpPr>
            <a:spLocks noGrp="1" noChangeArrowheads="1"/>
          </p:cNvSpPr>
          <p:nvPr>
            <p:ph type="body" idx="4294967295"/>
          </p:nvPr>
        </p:nvSpPr>
        <p:spPr>
          <a:xfrm>
            <a:off x="0" y="1700213"/>
            <a:ext cx="8534400" cy="2881312"/>
          </a:xfrm>
        </p:spPr>
        <p:txBody>
          <a:bodyPr/>
          <a:lstStyle/>
          <a:p>
            <a:pPr marL="0" indent="0" algn="just" eaLnBrk="1" fontAlgn="auto" hangingPunct="1">
              <a:spcBef>
                <a:spcPts val="0"/>
              </a:spcBef>
              <a:buClr>
                <a:schemeClr val="accent6">
                  <a:lumMod val="75000"/>
                </a:schemeClr>
              </a:buClr>
              <a:buNone/>
              <a:tabLst>
                <a:tab pos="620713" algn="l"/>
                <a:tab pos="712788" algn="l"/>
                <a:tab pos="5486400" algn="l"/>
                <a:tab pos="5943600" algn="l"/>
              </a:tabLst>
              <a:defRPr/>
            </a:pPr>
            <a:r>
              <a:rPr lang="es-EC" altLang="es-EC" sz="2500" dirty="0">
                <a:solidFill>
                  <a:schemeClr val="tx1">
                    <a:lumMod val="75000"/>
                    <a:lumOff val="25000"/>
                  </a:schemeClr>
                </a:solidFill>
                <a:latin typeface="Arial Narrow" pitchFamily="34" charset="0"/>
              </a:rPr>
              <a:t>1.		</a:t>
            </a:r>
            <a:r>
              <a:rPr lang="es-EC" altLang="es-EC" sz="2500" dirty="0" smtClean="0">
                <a:solidFill>
                  <a:schemeClr val="tx1">
                    <a:lumMod val="75000"/>
                    <a:lumOff val="25000"/>
                  </a:schemeClr>
                </a:solidFill>
                <a:latin typeface="Arial Narrow" pitchFamily="34" charset="0"/>
              </a:rPr>
              <a:t>Problema.</a:t>
            </a:r>
            <a:endParaRPr lang="es-EC" altLang="es-EC" sz="2500" dirty="0">
              <a:solidFill>
                <a:schemeClr val="tx1">
                  <a:lumMod val="75000"/>
                  <a:lumOff val="25000"/>
                </a:schemeClr>
              </a:solidFill>
              <a:latin typeface="Arial Narrow" pitchFamily="34" charset="0"/>
            </a:endParaRPr>
          </a:p>
          <a:p>
            <a:pPr marL="0" indent="0" algn="just" eaLnBrk="1" fontAlgn="auto" hangingPunct="1">
              <a:spcBef>
                <a:spcPts val="0"/>
              </a:spcBef>
              <a:buClr>
                <a:schemeClr val="accent6">
                  <a:lumMod val="75000"/>
                </a:schemeClr>
              </a:buClr>
              <a:buNone/>
              <a:tabLst>
                <a:tab pos="620713" algn="l"/>
                <a:tab pos="712788" algn="l"/>
                <a:tab pos="5486400" algn="l"/>
                <a:tab pos="5943600" algn="l"/>
              </a:tabLst>
              <a:defRPr/>
            </a:pPr>
            <a:r>
              <a:rPr lang="es-EC" altLang="es-EC" sz="2500" dirty="0">
                <a:solidFill>
                  <a:schemeClr val="tx1">
                    <a:lumMod val="75000"/>
                    <a:lumOff val="25000"/>
                  </a:schemeClr>
                </a:solidFill>
                <a:latin typeface="Arial Narrow" pitchFamily="34" charset="0"/>
              </a:rPr>
              <a:t>2.		</a:t>
            </a:r>
            <a:r>
              <a:rPr lang="es-EC" altLang="es-EC" sz="2500" dirty="0" smtClean="0">
                <a:solidFill>
                  <a:schemeClr val="tx1">
                    <a:lumMod val="75000"/>
                    <a:lumOff val="25000"/>
                  </a:schemeClr>
                </a:solidFill>
                <a:latin typeface="Arial Narrow" pitchFamily="34" charset="0"/>
              </a:rPr>
              <a:t>Origen.</a:t>
            </a:r>
            <a:endParaRPr lang="es-EC" altLang="es-EC" sz="2500" dirty="0">
              <a:solidFill>
                <a:schemeClr val="tx1">
                  <a:lumMod val="75000"/>
                  <a:lumOff val="25000"/>
                </a:schemeClr>
              </a:solidFill>
              <a:latin typeface="Arial Narrow" pitchFamily="34" charset="0"/>
            </a:endParaRPr>
          </a:p>
          <a:p>
            <a:pPr marL="0" indent="0" algn="just" eaLnBrk="1" fontAlgn="auto" hangingPunct="1">
              <a:spcBef>
                <a:spcPts val="0"/>
              </a:spcBef>
              <a:buClr>
                <a:schemeClr val="accent6">
                  <a:lumMod val="75000"/>
                </a:schemeClr>
              </a:buClr>
              <a:buNone/>
              <a:tabLst>
                <a:tab pos="620713" algn="l"/>
                <a:tab pos="712788" algn="l"/>
                <a:tab pos="5486400" algn="l"/>
                <a:tab pos="5943600" algn="l"/>
              </a:tabLst>
              <a:defRPr/>
            </a:pPr>
            <a:r>
              <a:rPr lang="es-EC" altLang="es-EC" sz="2500" dirty="0" smtClean="0">
                <a:solidFill>
                  <a:schemeClr val="tx1">
                    <a:lumMod val="75000"/>
                    <a:lumOff val="25000"/>
                  </a:schemeClr>
                </a:solidFill>
                <a:latin typeface="Arial Narrow" pitchFamily="34" charset="0"/>
              </a:rPr>
              <a:t>3.		Decisiones.</a:t>
            </a:r>
          </a:p>
          <a:p>
            <a:pPr marL="0" indent="0" algn="just" eaLnBrk="1" fontAlgn="auto" hangingPunct="1">
              <a:spcBef>
                <a:spcPts val="0"/>
              </a:spcBef>
              <a:buClr>
                <a:schemeClr val="accent6">
                  <a:lumMod val="75000"/>
                </a:schemeClr>
              </a:buClr>
              <a:buNone/>
              <a:tabLst>
                <a:tab pos="620713" algn="l"/>
                <a:tab pos="712788" algn="l"/>
                <a:tab pos="5486400" algn="l"/>
                <a:tab pos="5943600" algn="l"/>
              </a:tabLst>
              <a:defRPr/>
            </a:pPr>
            <a:r>
              <a:rPr lang="es-EC" altLang="es-EC" sz="2500" dirty="0" smtClean="0">
                <a:solidFill>
                  <a:schemeClr val="tx1">
                    <a:lumMod val="75000"/>
                    <a:lumOff val="25000"/>
                  </a:schemeClr>
                </a:solidFill>
                <a:latin typeface="Arial Narrow" pitchFamily="34" charset="0"/>
              </a:rPr>
              <a:t>4.	Acciones Básicas.</a:t>
            </a:r>
          </a:p>
          <a:p>
            <a:pPr marL="0" indent="0" algn="just" eaLnBrk="1" fontAlgn="auto" hangingPunct="1">
              <a:spcBef>
                <a:spcPts val="0"/>
              </a:spcBef>
              <a:buClr>
                <a:schemeClr val="accent6">
                  <a:lumMod val="75000"/>
                </a:schemeClr>
              </a:buClr>
              <a:buNone/>
              <a:tabLst>
                <a:tab pos="620713" algn="l"/>
                <a:tab pos="712788" algn="l"/>
                <a:tab pos="5486400" algn="l"/>
                <a:tab pos="5943600" algn="l"/>
              </a:tabLst>
              <a:defRPr/>
            </a:pPr>
            <a:r>
              <a:rPr lang="es-EC" altLang="es-EC" sz="2500" dirty="0" smtClean="0">
                <a:solidFill>
                  <a:schemeClr val="tx1">
                    <a:lumMod val="75000"/>
                    <a:lumOff val="25000"/>
                  </a:schemeClr>
                </a:solidFill>
                <a:latin typeface="Arial Narrow" pitchFamily="34" charset="0"/>
              </a:rPr>
              <a:t>5.	Desafío.</a:t>
            </a:r>
          </a:p>
          <a:p>
            <a:pPr marL="0" indent="0" algn="just" eaLnBrk="1" fontAlgn="auto" hangingPunct="1">
              <a:buClr>
                <a:schemeClr val="accent6">
                  <a:lumMod val="75000"/>
                </a:schemeClr>
              </a:buClr>
              <a:buNone/>
              <a:tabLst>
                <a:tab pos="620713" algn="l"/>
                <a:tab pos="712788" algn="l"/>
                <a:tab pos="5486400" algn="l"/>
                <a:tab pos="5943600" algn="l"/>
              </a:tabLst>
              <a:defRPr/>
            </a:pPr>
            <a:endParaRPr lang="es-EC" altLang="es-EC" sz="2500" dirty="0">
              <a:solidFill>
                <a:schemeClr val="tx1">
                  <a:lumMod val="75000"/>
                  <a:lumOff val="25000"/>
                </a:schemeClr>
              </a:solidFill>
              <a:latin typeface="Arial Narrow" pitchFamily="34" charset="0"/>
            </a:endParaRPr>
          </a:p>
          <a:p>
            <a:pPr marL="609600" indent="-609600" algn="just" eaLnBrk="1" hangingPunct="1">
              <a:buClr>
                <a:schemeClr val="tx1"/>
              </a:buClr>
              <a:buFont typeface="Wingdings 2" pitchFamily="18" charset="2"/>
              <a:buNone/>
              <a:tabLst>
                <a:tab pos="355600" algn="l"/>
              </a:tabLst>
            </a:pPr>
            <a:endParaRPr lang="es-EC" altLang="es-EC" sz="2800" dirty="0" smtClean="0">
              <a:latin typeface="Arial Narrow" pitchFamily="34" charset="0"/>
            </a:endParaRPr>
          </a:p>
          <a:p>
            <a:pPr marL="609600" indent="-609600" algn="just" eaLnBrk="1" hangingPunct="1">
              <a:buClr>
                <a:schemeClr val="tx1"/>
              </a:buClr>
              <a:buFontTx/>
              <a:buNone/>
              <a:tabLst>
                <a:tab pos="355600" algn="l"/>
              </a:tabLst>
            </a:pPr>
            <a:endParaRPr lang="es-EC" altLang="es-EC" sz="2800" dirty="0" smtClean="0">
              <a:latin typeface="Arial Narrow" pitchFamily="34" charset="0"/>
            </a:endParaRPr>
          </a:p>
          <a:p>
            <a:pPr marL="609600" indent="-609600" algn="just" eaLnBrk="1" hangingPunct="1">
              <a:buClr>
                <a:schemeClr val="tx1"/>
              </a:buClr>
              <a:buFontTx/>
              <a:buNone/>
              <a:tabLst>
                <a:tab pos="355600" algn="l"/>
              </a:tabLst>
            </a:pPr>
            <a:endParaRPr lang="es-EC" altLang="es-EC" sz="2800" dirty="0" smtClean="0">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3</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9525"/>
            <a:ext cx="7508875" cy="1655763"/>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1.  PROBLEMA.</a:t>
            </a:r>
            <a:endParaRPr lang="es-ES" sz="3200" cap="all" dirty="0" smtClean="0">
              <a:solidFill>
                <a:schemeClr val="tx1"/>
              </a:solidFill>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CuadroTexto 3"/>
          <p:cNvSpPr txBox="1"/>
          <p:nvPr/>
        </p:nvSpPr>
        <p:spPr>
          <a:xfrm>
            <a:off x="683568" y="1772816"/>
            <a:ext cx="7920880" cy="3416320"/>
          </a:xfrm>
          <a:prstGeom prst="rect">
            <a:avLst/>
          </a:prstGeom>
          <a:noFill/>
        </p:spPr>
        <p:txBody>
          <a:bodyPr wrap="square" rtlCol="0">
            <a:spAutoFit/>
          </a:bodyPr>
          <a:lstStyle/>
          <a:p>
            <a:pPr algn="just"/>
            <a:r>
              <a:rPr lang="es-EC" sz="2400" dirty="0" smtClean="0">
                <a:latin typeface="Arial" panose="020B0604020202020204" pitchFamily="34" charset="0"/>
                <a:cs typeface="Arial" panose="020B0604020202020204" pitchFamily="34" charset="0"/>
              </a:rPr>
              <a:t>El problema encontrado en la empresa WAL-MART es su excesiva confianza en la trayectoria obtenida dentro del mercado que lo ha llevado a no realizar cambios innovadores para sus clientes ya fidelizados sino mas bien convencidos de que no pueden ser alcanzables por su competencia lo han hecho caer en el error de no tener competencia a su nivel y así poder hacer con sus productos lo que ha ellos les plazca, ya sea en servicio</a:t>
            </a:r>
            <a:r>
              <a:rPr lang="es-EC" sz="2400" dirty="0">
                <a:latin typeface="Arial" panose="020B0604020202020204" pitchFamily="34" charset="0"/>
                <a:cs typeface="Arial" panose="020B0604020202020204" pitchFamily="34" charset="0"/>
              </a:rPr>
              <a:t> </a:t>
            </a:r>
            <a:r>
              <a:rPr lang="es-EC" sz="2400" dirty="0" smtClean="0">
                <a:latin typeface="Arial" panose="020B0604020202020204" pitchFamily="34" charset="0"/>
                <a:cs typeface="Arial" panose="020B0604020202020204" pitchFamily="34" charset="0"/>
              </a:rPr>
              <a:t>o  producto.</a:t>
            </a:r>
            <a:endParaRPr lang="es-EC"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403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4</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9525"/>
            <a:ext cx="7508875" cy="1655763"/>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2.  ORIGEN.</a:t>
            </a:r>
            <a:endParaRPr lang="es-ES" sz="3200" cap="all" dirty="0" smtClean="0">
              <a:solidFill>
                <a:schemeClr val="tx1"/>
              </a:solidFill>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ángulo 3"/>
          <p:cNvSpPr/>
          <p:nvPr/>
        </p:nvSpPr>
        <p:spPr>
          <a:xfrm>
            <a:off x="323528" y="1225689"/>
            <a:ext cx="8568952" cy="4832092"/>
          </a:xfrm>
          <a:prstGeom prst="rect">
            <a:avLst/>
          </a:prstGeom>
        </p:spPr>
        <p:txBody>
          <a:bodyPr wrap="square">
            <a:spAutoFit/>
          </a:bodyPr>
          <a:lstStyle/>
          <a:p>
            <a:pPr algn="just"/>
            <a:r>
              <a:rPr lang="es-EC" sz="1600" dirty="0">
                <a:latin typeface="Arial" panose="020B0604020202020204" pitchFamily="34" charset="0"/>
                <a:cs typeface="Arial" panose="020B0604020202020204" pitchFamily="34" charset="0"/>
              </a:rPr>
              <a:t>La década de </a:t>
            </a:r>
            <a:r>
              <a:rPr lang="es-EC" sz="1600" dirty="0" smtClean="0">
                <a:latin typeface="Arial" panose="020B0604020202020204" pitchFamily="34" charset="0"/>
                <a:cs typeface="Arial" panose="020B0604020202020204" pitchFamily="34" charset="0"/>
              </a:rPr>
              <a:t>1960 store </a:t>
            </a:r>
            <a:r>
              <a:rPr lang="es-EC" sz="1600" dirty="0">
                <a:latin typeface="Arial" panose="020B0604020202020204" pitchFamily="34" charset="0"/>
                <a:cs typeface="Arial" panose="020B0604020202020204" pitchFamily="34" charset="0"/>
              </a:rPr>
              <a:t>100 grand opening </a:t>
            </a:r>
            <a:r>
              <a:rPr lang="es-EC" sz="1600" dirty="0" smtClean="0">
                <a:latin typeface="Arial" panose="020B0604020202020204" pitchFamily="34" charset="0"/>
                <a:cs typeface="Arial" panose="020B0604020202020204" pitchFamily="34" charset="0"/>
              </a:rPr>
              <a:t>1974 Revolución </a:t>
            </a:r>
            <a:r>
              <a:rPr lang="es-EC" sz="1600" dirty="0">
                <a:latin typeface="Arial" panose="020B0604020202020204" pitchFamily="34" charset="0"/>
                <a:cs typeface="Arial" panose="020B0604020202020204" pitchFamily="34" charset="0"/>
              </a:rPr>
              <a:t>en las </a:t>
            </a:r>
            <a:r>
              <a:rPr lang="es-EC" sz="1600" dirty="0" smtClean="0">
                <a:latin typeface="Arial" panose="020B0604020202020204" pitchFamily="34" charset="0"/>
                <a:cs typeface="Arial" panose="020B0604020202020204" pitchFamily="34" charset="0"/>
              </a:rPr>
              <a:t>ventas minoristas </a:t>
            </a:r>
            <a:r>
              <a:rPr lang="es-EC" sz="1600" dirty="0">
                <a:latin typeface="Arial" panose="020B0604020202020204" pitchFamily="34" charset="0"/>
                <a:cs typeface="Arial" panose="020B0604020202020204" pitchFamily="34" charset="0"/>
              </a:rPr>
              <a:t>l</a:t>
            </a:r>
            <a:r>
              <a:rPr lang="es-EC" sz="1600" dirty="0" smtClean="0">
                <a:latin typeface="Arial" panose="020B0604020202020204" pitchFamily="34" charset="0"/>
                <a:cs typeface="Arial" panose="020B0604020202020204" pitchFamily="34" charset="0"/>
              </a:rPr>
              <a:t>a </a:t>
            </a:r>
            <a:r>
              <a:rPr lang="es-EC" sz="1600" dirty="0">
                <a:latin typeface="Arial" panose="020B0604020202020204" pitchFamily="34" charset="0"/>
                <a:cs typeface="Arial" panose="020B0604020202020204" pitchFamily="34" charset="0"/>
              </a:rPr>
              <a:t>estrategia de Sam Walton fue construir sobre una </a:t>
            </a:r>
            <a:r>
              <a:rPr lang="es-EC" sz="1600" dirty="0" smtClean="0">
                <a:latin typeface="Arial" panose="020B0604020202020204" pitchFamily="34" charset="0"/>
                <a:cs typeface="Arial" panose="020B0604020202020204" pitchFamily="34" charset="0"/>
              </a:rPr>
              <a:t>base inquebrantable</a:t>
            </a:r>
            <a:r>
              <a:rPr lang="es-EC" sz="1600" dirty="0">
                <a:latin typeface="Arial" panose="020B0604020202020204" pitchFamily="34" charset="0"/>
                <a:cs typeface="Arial" panose="020B0604020202020204" pitchFamily="34" charset="0"/>
              </a:rPr>
              <a:t>: los mejores precios en cualquier lugar, en cualquier </a:t>
            </a:r>
            <a:r>
              <a:rPr lang="es-EC" sz="1600" dirty="0" smtClean="0">
                <a:latin typeface="Arial" panose="020B0604020202020204" pitchFamily="34" charset="0"/>
                <a:cs typeface="Arial" panose="020B0604020202020204" pitchFamily="34" charset="0"/>
              </a:rPr>
              <a:t>momento.</a:t>
            </a:r>
          </a:p>
          <a:p>
            <a:pPr algn="just"/>
            <a:r>
              <a:rPr lang="es-EC" sz="1600" dirty="0">
                <a:latin typeface="Arial" panose="020B0604020202020204" pitchFamily="34" charset="0"/>
                <a:cs typeface="Arial" panose="020B0604020202020204" pitchFamily="34" charset="0"/>
              </a:rPr>
              <a:t>La década de </a:t>
            </a:r>
            <a:r>
              <a:rPr lang="es-EC" sz="1600" dirty="0" smtClean="0">
                <a:latin typeface="Arial" panose="020B0604020202020204" pitchFamily="34" charset="0"/>
                <a:cs typeface="Arial" panose="020B0604020202020204" pitchFamily="34" charset="0"/>
              </a:rPr>
              <a:t>1970 Walmart </a:t>
            </a:r>
            <a:r>
              <a:rPr lang="es-EC" sz="1600" dirty="0">
                <a:latin typeface="Arial" panose="020B0604020202020204" pitchFamily="34" charset="0"/>
                <a:cs typeface="Arial" panose="020B0604020202020204" pitchFamily="34" charset="0"/>
              </a:rPr>
              <a:t>crece a nivel </a:t>
            </a:r>
            <a:r>
              <a:rPr lang="es-EC" sz="1600" dirty="0" smtClean="0">
                <a:latin typeface="Arial" panose="020B0604020202020204" pitchFamily="34" charset="0"/>
                <a:cs typeface="Arial" panose="020B0604020202020204" pitchFamily="34" charset="0"/>
              </a:rPr>
              <a:t>nacional, en </a:t>
            </a:r>
            <a:r>
              <a:rPr lang="es-EC" sz="1600" dirty="0">
                <a:latin typeface="Arial" panose="020B0604020202020204" pitchFamily="34" charset="0"/>
                <a:cs typeface="Arial" panose="020B0604020202020204" pitchFamily="34" charset="0"/>
              </a:rPr>
              <a:t>los años 1970, década de un crecimiento increíble, el "Sr. Sam" comenzó a expandir su compañía a nivel nacional, con lo que demostró que su visión podía llegar a muchos lugares</a:t>
            </a:r>
            <a:r>
              <a:rPr lang="es-EC" sz="1600" dirty="0" smtClean="0">
                <a:latin typeface="Arial" panose="020B0604020202020204" pitchFamily="34" charset="0"/>
                <a:cs typeface="Arial" panose="020B0604020202020204" pitchFamily="34" charset="0"/>
              </a:rPr>
              <a:t>.</a:t>
            </a:r>
          </a:p>
          <a:p>
            <a:pPr algn="just"/>
            <a:r>
              <a:rPr lang="es-EC" sz="1600" dirty="0">
                <a:latin typeface="Arial" panose="020B0604020202020204" pitchFamily="34" charset="0"/>
                <a:cs typeface="Arial" panose="020B0604020202020204" pitchFamily="34" charset="0"/>
              </a:rPr>
              <a:t>La década de </a:t>
            </a:r>
            <a:r>
              <a:rPr lang="es-EC" sz="1600" dirty="0" smtClean="0">
                <a:latin typeface="Arial" panose="020B0604020202020204" pitchFamily="34" charset="0"/>
                <a:cs typeface="Arial" panose="020B0604020202020204" pitchFamily="34" charset="0"/>
              </a:rPr>
              <a:t>1980 First </a:t>
            </a:r>
            <a:r>
              <a:rPr lang="es-EC" sz="1600" dirty="0">
                <a:latin typeface="Arial" panose="020B0604020202020204" pitchFamily="34" charset="0"/>
                <a:cs typeface="Arial" panose="020B0604020202020204" pitchFamily="34" charset="0"/>
              </a:rPr>
              <a:t>Sam's </a:t>
            </a:r>
            <a:r>
              <a:rPr lang="es-EC" sz="1600" dirty="0" smtClean="0">
                <a:latin typeface="Arial" panose="020B0604020202020204" pitchFamily="34" charset="0"/>
                <a:cs typeface="Arial" panose="020B0604020202020204" pitchFamily="34" charset="0"/>
              </a:rPr>
              <a:t>Club una </a:t>
            </a:r>
            <a:r>
              <a:rPr lang="es-EC" sz="1600" dirty="0">
                <a:latin typeface="Arial" panose="020B0604020202020204" pitchFamily="34" charset="0"/>
                <a:cs typeface="Arial" panose="020B0604020202020204" pitchFamily="34" charset="0"/>
              </a:rPr>
              <a:t>década de </a:t>
            </a:r>
            <a:r>
              <a:rPr lang="es-EC" sz="1600" dirty="0" smtClean="0">
                <a:latin typeface="Arial" panose="020B0604020202020204" pitchFamily="34" charset="0"/>
                <a:cs typeface="Arial" panose="020B0604020202020204" pitchFamily="34" charset="0"/>
              </a:rPr>
              <a:t>inauguraciones, en </a:t>
            </a:r>
            <a:r>
              <a:rPr lang="es-EC" sz="1600" dirty="0">
                <a:latin typeface="Arial" panose="020B0604020202020204" pitchFamily="34" charset="0"/>
                <a:cs typeface="Arial" panose="020B0604020202020204" pitchFamily="34" charset="0"/>
              </a:rPr>
              <a:t>los años 1980, se abrió el primer Sam's Club, que brindaba servicio a pequeñas empresas e individuos, y se abrió el primer Supercenter de Walmart, que combinaba un supermercado con mercancía general</a:t>
            </a:r>
            <a:r>
              <a:rPr lang="es-EC" sz="1600" dirty="0" smtClean="0">
                <a:latin typeface="Arial" panose="020B0604020202020204" pitchFamily="34" charset="0"/>
                <a:cs typeface="Arial" panose="020B0604020202020204" pitchFamily="34" charset="0"/>
              </a:rPr>
              <a:t>.</a:t>
            </a:r>
          </a:p>
          <a:p>
            <a:pPr algn="just"/>
            <a:r>
              <a:rPr lang="es-EC" sz="1600" dirty="0">
                <a:latin typeface="Arial" panose="020B0604020202020204" pitchFamily="34" charset="0"/>
                <a:cs typeface="Arial" panose="020B0604020202020204" pitchFamily="34" charset="0"/>
              </a:rPr>
              <a:t>La década de </a:t>
            </a:r>
            <a:r>
              <a:rPr lang="es-EC" sz="1600" dirty="0" smtClean="0">
                <a:latin typeface="Arial" panose="020B0604020202020204" pitchFamily="34" charset="0"/>
                <a:cs typeface="Arial" panose="020B0604020202020204" pitchFamily="34" charset="0"/>
              </a:rPr>
              <a:t>1990 Principal </a:t>
            </a:r>
            <a:r>
              <a:rPr lang="es-EC" sz="1600" dirty="0">
                <a:latin typeface="Arial" panose="020B0604020202020204" pitchFamily="34" charset="0"/>
                <a:cs typeface="Arial" panose="020B0604020202020204" pitchFamily="34" charset="0"/>
              </a:rPr>
              <a:t>minorista de los Estados </a:t>
            </a:r>
            <a:r>
              <a:rPr lang="es-EC" sz="1600" dirty="0" smtClean="0">
                <a:latin typeface="Arial" panose="020B0604020202020204" pitchFamily="34" charset="0"/>
                <a:cs typeface="Arial" panose="020B0604020202020204" pitchFamily="34" charset="0"/>
              </a:rPr>
              <a:t>Unidos para </a:t>
            </a:r>
            <a:r>
              <a:rPr lang="es-EC" sz="1600" dirty="0">
                <a:latin typeface="Arial" panose="020B0604020202020204" pitchFamily="34" charset="0"/>
                <a:cs typeface="Arial" panose="020B0604020202020204" pitchFamily="34" charset="0"/>
              </a:rPr>
              <a:t>el año 1990, Walmart se había convertido en el minorista número uno de la nación. </a:t>
            </a:r>
            <a:r>
              <a:rPr lang="es-EC" sz="1600" dirty="0" smtClean="0">
                <a:latin typeface="Arial" panose="020B0604020202020204" pitchFamily="34" charset="0"/>
                <a:cs typeface="Arial" panose="020B0604020202020204" pitchFamily="34" charset="0"/>
              </a:rPr>
              <a:t>Mientras </a:t>
            </a:r>
            <a:r>
              <a:rPr lang="es-EC" sz="1600" dirty="0">
                <a:latin typeface="Arial" panose="020B0604020202020204" pitchFamily="34" charset="0"/>
                <a:cs typeface="Arial" panose="020B0604020202020204" pitchFamily="34" charset="0"/>
              </a:rPr>
              <a:t>que los Supercenters de Walmart redefinían la conveniencia y la compra en un solo viaje, la estrategia "costos bajos todos los días" se lanzó a nivel </a:t>
            </a:r>
            <a:r>
              <a:rPr lang="es-EC" sz="1600" dirty="0" smtClean="0">
                <a:latin typeface="Arial" panose="020B0604020202020204" pitchFamily="34" charset="0"/>
                <a:cs typeface="Arial" panose="020B0604020202020204" pitchFamily="34" charset="0"/>
              </a:rPr>
              <a:t>internacional.</a:t>
            </a:r>
          </a:p>
          <a:p>
            <a:pPr algn="just"/>
            <a:r>
              <a:rPr lang="es-EC" sz="1600" dirty="0">
                <a:latin typeface="Arial" panose="020B0604020202020204" pitchFamily="34" charset="0"/>
                <a:cs typeface="Arial" panose="020B0604020202020204" pitchFamily="34" charset="0"/>
              </a:rPr>
              <a:t>La década de </a:t>
            </a:r>
            <a:r>
              <a:rPr lang="es-EC" sz="1600" dirty="0" smtClean="0">
                <a:latin typeface="Arial" panose="020B0604020202020204" pitchFamily="34" charset="0"/>
                <a:cs typeface="Arial" panose="020B0604020202020204" pitchFamily="34" charset="0"/>
              </a:rPr>
              <a:t>2000 El </a:t>
            </a:r>
            <a:r>
              <a:rPr lang="es-EC" sz="1600" dirty="0">
                <a:latin typeface="Arial" panose="020B0604020202020204" pitchFamily="34" charset="0"/>
                <a:cs typeface="Arial" panose="020B0604020202020204" pitchFamily="34" charset="0"/>
              </a:rPr>
              <a:t>nuevo milenio </a:t>
            </a:r>
            <a:r>
              <a:rPr lang="es-EC" sz="1600" dirty="0" smtClean="0">
                <a:latin typeface="Arial" panose="020B0604020202020204" pitchFamily="34" charset="0"/>
                <a:cs typeface="Arial" panose="020B0604020202020204" pitchFamily="34" charset="0"/>
              </a:rPr>
              <a:t>Walmart </a:t>
            </a:r>
            <a:r>
              <a:rPr lang="es-EC" sz="1600" dirty="0">
                <a:latin typeface="Arial" panose="020B0604020202020204" pitchFamily="34" charset="0"/>
                <a:cs typeface="Arial" panose="020B0604020202020204" pitchFamily="34" charset="0"/>
              </a:rPr>
              <a:t>entró al nuevo milenio dedicado a brindar a sus clientes una experiencia de compra sin dificultades, ya sea en línea, en una tienda o desde un dispositivo </a:t>
            </a:r>
            <a:r>
              <a:rPr lang="es-EC" sz="1600" dirty="0" smtClean="0">
                <a:latin typeface="Arial" panose="020B0604020202020204" pitchFamily="34" charset="0"/>
                <a:cs typeface="Arial" panose="020B0604020202020204" pitchFamily="34" charset="0"/>
              </a:rPr>
              <a:t>móvil.</a:t>
            </a:r>
            <a:endParaRPr lang="es-EC" sz="1600" dirty="0">
              <a:latin typeface="Arial" panose="020B0604020202020204" pitchFamily="34" charset="0"/>
              <a:cs typeface="Arial" panose="020B0604020202020204" pitchFamily="34" charset="0"/>
            </a:endParaRPr>
          </a:p>
          <a:p>
            <a:pPr algn="just"/>
            <a:endParaRPr lang="es-EC" dirty="0"/>
          </a:p>
          <a:p>
            <a:pPr algn="just"/>
            <a:endParaRPr lang="es-EC" dirty="0"/>
          </a:p>
        </p:txBody>
      </p:sp>
    </p:spTree>
    <p:extLst>
      <p:ext uri="{BB962C8B-B14F-4D97-AF65-F5344CB8AC3E}">
        <p14:creationId xmlns:p14="http://schemas.microsoft.com/office/powerpoint/2010/main" xmlns="" val="1463159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5</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9525"/>
            <a:ext cx="7508875" cy="1655763"/>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3.  DECISIONES.</a:t>
            </a:r>
            <a:endParaRPr lang="es-ES" sz="3200" cap="all" dirty="0" smtClean="0">
              <a:solidFill>
                <a:schemeClr val="tx1"/>
              </a:solidFill>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4 CuadroTexto"/>
          <p:cNvSpPr txBox="1"/>
          <p:nvPr/>
        </p:nvSpPr>
        <p:spPr>
          <a:xfrm>
            <a:off x="1071538" y="1357298"/>
            <a:ext cx="7143800" cy="2585323"/>
          </a:xfrm>
          <a:prstGeom prst="rect">
            <a:avLst/>
          </a:prstGeom>
          <a:noFill/>
        </p:spPr>
        <p:txBody>
          <a:bodyPr wrap="square" rtlCol="0">
            <a:spAutoFit/>
          </a:bodyPr>
          <a:lstStyle/>
          <a:p>
            <a:r>
              <a:rPr lang="es-ES" dirty="0" err="1" smtClean="0"/>
              <a:t>Walmart</a:t>
            </a:r>
            <a:r>
              <a:rPr lang="es-ES" dirty="0" smtClean="0"/>
              <a:t> deberá conservar su ventaja competitiva  pero además de eso deberá ir superando los obstáculos  en cuanto a sus debilidades y amenazas . </a:t>
            </a:r>
            <a:r>
              <a:rPr lang="es-ES" dirty="0" err="1" smtClean="0"/>
              <a:t>Wlamart</a:t>
            </a:r>
            <a:r>
              <a:rPr lang="es-ES" dirty="0" smtClean="0"/>
              <a:t> tiene 5 principales competidores,, quienes estudian día a día por superar a </a:t>
            </a:r>
            <a:r>
              <a:rPr lang="es-ES" dirty="0" err="1" smtClean="0"/>
              <a:t>Walmart</a:t>
            </a:r>
            <a:r>
              <a:rPr lang="es-ES" dirty="0" smtClean="0"/>
              <a:t>, </a:t>
            </a:r>
            <a:r>
              <a:rPr lang="es-ES" dirty="0" err="1" smtClean="0"/>
              <a:t>especializandose</a:t>
            </a:r>
            <a:r>
              <a:rPr lang="es-ES" dirty="0" smtClean="0"/>
              <a:t> en sus puntos débiles.  Para esto </a:t>
            </a:r>
            <a:r>
              <a:rPr lang="es-ES" dirty="0" err="1" smtClean="0"/>
              <a:t>Walmart</a:t>
            </a:r>
            <a:r>
              <a:rPr lang="es-ES" dirty="0" smtClean="0"/>
              <a:t> deberá practicar estrategias que permitan incrementar la capacitación de cada una de las áreas sugeridas.</a:t>
            </a:r>
          </a:p>
          <a:p>
            <a:endParaRPr lang="es-ES" dirty="0" smtClean="0"/>
          </a:p>
          <a:p>
            <a:endParaRPr lang="es-ES" dirty="0"/>
          </a:p>
        </p:txBody>
      </p:sp>
    </p:spTree>
    <p:extLst>
      <p:ext uri="{BB962C8B-B14F-4D97-AF65-F5344CB8AC3E}">
        <p14:creationId xmlns:p14="http://schemas.microsoft.com/office/powerpoint/2010/main" xmlns="" val="110298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6</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9525"/>
            <a:ext cx="7508875" cy="1655763"/>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4.  ACCIONES BASICAS.</a:t>
            </a:r>
            <a:endParaRPr lang="es-ES" sz="3200" cap="all" dirty="0" smtClean="0">
              <a:solidFill>
                <a:schemeClr val="tx1"/>
              </a:solidFill>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4 CuadroTexto"/>
          <p:cNvSpPr txBox="1"/>
          <p:nvPr/>
        </p:nvSpPr>
        <p:spPr>
          <a:xfrm>
            <a:off x="857224" y="1571612"/>
            <a:ext cx="7643866" cy="3416320"/>
          </a:xfrm>
          <a:prstGeom prst="rect">
            <a:avLst/>
          </a:prstGeom>
          <a:noFill/>
        </p:spPr>
        <p:txBody>
          <a:bodyPr wrap="square" rtlCol="0">
            <a:spAutoFit/>
          </a:bodyPr>
          <a:lstStyle/>
          <a:p>
            <a:r>
              <a:rPr lang="es-ES" dirty="0" smtClean="0"/>
              <a:t>Nos enfocaríamos en especializar a la empresa en entender mejor a nuestros clientes, generar el valor agregado en la distinción y atención de cada tipo de clientes.</a:t>
            </a:r>
          </a:p>
          <a:p>
            <a:endParaRPr lang="es-ES" dirty="0" smtClean="0"/>
          </a:p>
          <a:p>
            <a:r>
              <a:rPr lang="es-ES" dirty="0" smtClean="0"/>
              <a:t>También nos concentraríamos en maximizar la competitividad de nuestros proveedores.</a:t>
            </a:r>
          </a:p>
          <a:p>
            <a:endParaRPr lang="es-ES" dirty="0" smtClean="0"/>
          </a:p>
          <a:p>
            <a:r>
              <a:rPr lang="es-ES" dirty="0" smtClean="0"/>
              <a:t>A través de la mejora continua buscaríamos un mejor posicionamiento de nuestra marca.</a:t>
            </a:r>
          </a:p>
          <a:p>
            <a:endParaRPr lang="es-ES" dirty="0" smtClean="0"/>
          </a:p>
          <a:p>
            <a:r>
              <a:rPr lang="es-ES" dirty="0" smtClean="0"/>
              <a:t>Dedicaríamos gran parte de nuestros esfuerzos en capacitar a nuestro personal de ventas y atención al cliente.</a:t>
            </a:r>
            <a:endParaRPr lang="es-ES" dirty="0"/>
          </a:p>
        </p:txBody>
      </p:sp>
    </p:spTree>
    <p:extLst>
      <p:ext uri="{BB962C8B-B14F-4D97-AF65-F5344CB8AC3E}">
        <p14:creationId xmlns:p14="http://schemas.microsoft.com/office/powerpoint/2010/main" xmlns="" val="33345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5 Marcador de número de diapositiva"/>
          <p:cNvSpPr>
            <a:spLocks noGrp="1"/>
          </p:cNvSpPr>
          <p:nvPr>
            <p:ph type="sldNum" sz="quarter" idx="12"/>
          </p:nvPr>
        </p:nvSpPr>
        <p:spPr>
          <a:xfrm>
            <a:off x="6553200" y="6248400"/>
            <a:ext cx="1905000" cy="457200"/>
          </a:xfrm>
        </p:spPr>
        <p:txBody>
          <a:bodyPr lIns="92075" tIns="46038" rIns="92075" bIns="46038"/>
          <a:lstStyle/>
          <a:p>
            <a:pPr>
              <a:defRPr/>
            </a:pPr>
            <a:fld id="{B9DAAD7F-6463-4C28-B1B6-058CAB826A06}" type="slidenum">
              <a:rPr lang="es-ES">
                <a:latin typeface="Times New Roman" pitchFamily="18" charset="0"/>
              </a:rPr>
              <a:pPr>
                <a:defRPr/>
              </a:pPr>
              <a:t>7</a:t>
            </a:fld>
            <a:endParaRPr lang="es-ES" dirty="0">
              <a:latin typeface="Times New Roman" pitchFamily="18" charset="0"/>
            </a:endParaRPr>
          </a:p>
        </p:txBody>
      </p:sp>
      <p:sp>
        <p:nvSpPr>
          <p:cNvPr id="9219" name="Rectangle 2"/>
          <p:cNvSpPr>
            <a:spLocks noGrp="1" noChangeArrowheads="1"/>
          </p:cNvSpPr>
          <p:nvPr>
            <p:ph type="title" idx="4294967295"/>
          </p:nvPr>
        </p:nvSpPr>
        <p:spPr>
          <a:xfrm>
            <a:off x="0" y="571480"/>
            <a:ext cx="7508875" cy="1074758"/>
          </a:xfrm>
        </p:spPr>
        <p:txBody>
          <a:bodyPr lIns="92075" tIns="46038" rIns="92075" bIns="46038"/>
          <a:lstStyle/>
          <a:p>
            <a:pPr marL="0" indent="0" algn="ctr" eaLnBrk="1" fontAlgn="auto" hangingPunct="1">
              <a:spcAft>
                <a:spcPts val="0"/>
              </a:spcAft>
              <a:buClr>
                <a:schemeClr val="accent6">
                  <a:lumMod val="75000"/>
                </a:schemeClr>
              </a:buClr>
              <a:buFont typeface="Georgia" pitchFamily="18" charset="0"/>
              <a:buNone/>
              <a:defRPr/>
            </a:pPr>
            <a:r>
              <a:rPr lang="es-ES" sz="3200" dirty="0" smtClean="0">
                <a:solidFill>
                  <a:schemeClr val="tx1"/>
                </a:solidFill>
                <a:latin typeface="Arial Narrow" pitchFamily="34" charset="0"/>
              </a:rPr>
              <a:t>5.  DESAFIOS.</a:t>
            </a:r>
            <a:endParaRPr lang="es-ES" sz="3200" cap="all" dirty="0" smtClean="0">
              <a:solidFill>
                <a:schemeClr val="tx1"/>
              </a:solidFill>
              <a:latin typeface="Arial Narrow" pitchFamily="34" charset="0"/>
            </a:endParaRPr>
          </a:p>
        </p:txBody>
      </p:sp>
      <p:pic>
        <p:nvPicPr>
          <p:cNvPr id="12293" name="Imagen 1" descr="logoSisCal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08875" y="0"/>
            <a:ext cx="1635125" cy="1239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4 CuadroTexto"/>
          <p:cNvSpPr txBox="1"/>
          <p:nvPr/>
        </p:nvSpPr>
        <p:spPr>
          <a:xfrm>
            <a:off x="1428728" y="1643050"/>
            <a:ext cx="6786610" cy="2031325"/>
          </a:xfrm>
          <a:prstGeom prst="rect">
            <a:avLst/>
          </a:prstGeom>
          <a:noFill/>
        </p:spPr>
        <p:txBody>
          <a:bodyPr wrap="square" rtlCol="0">
            <a:spAutoFit/>
          </a:bodyPr>
          <a:lstStyle/>
          <a:p>
            <a:r>
              <a:rPr lang="es-ES" dirty="0" smtClean="0"/>
              <a:t>El relevo de poder es uno de los mayores desafíos dentro del mundo corporativo </a:t>
            </a:r>
            <a:r>
              <a:rPr lang="es-ES" dirty="0" smtClean="0"/>
              <a:t>estadounidense. Inspirar </a:t>
            </a:r>
            <a:r>
              <a:rPr lang="es-ES" dirty="0" smtClean="0"/>
              <a:t>a sus clientes a revisar sus ofertas con consciencia </a:t>
            </a:r>
            <a:r>
              <a:rPr lang="es-ES" dirty="0" smtClean="0"/>
              <a:t>ecológica.</a:t>
            </a:r>
          </a:p>
          <a:p>
            <a:r>
              <a:rPr lang="es-ES" dirty="0" smtClean="0"/>
              <a:t>Integrar </a:t>
            </a:r>
            <a:r>
              <a:rPr lang="es-ES" dirty="0" smtClean="0"/>
              <a:t>prácticas sustentables en sus productos existentes, ya sea perfeccionando las operaciones, reformando el empaquetado, reemplazando ingredientes existentes, o todo lo anterior, pero sin aumentar el costo para los </a:t>
            </a:r>
            <a:r>
              <a:rPr lang="es-ES" dirty="0" smtClean="0"/>
              <a:t>consumidores.</a:t>
            </a:r>
            <a:endParaRPr lang="es-ES" dirty="0"/>
          </a:p>
        </p:txBody>
      </p:sp>
    </p:spTree>
    <p:extLst>
      <p:ext uri="{BB962C8B-B14F-4D97-AF65-F5344CB8AC3E}">
        <p14:creationId xmlns:p14="http://schemas.microsoft.com/office/powerpoint/2010/main" xmlns="" val="3175358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599</TotalTime>
  <Words>556</Words>
  <Application>Microsoft Office PowerPoint</Application>
  <PresentationFormat>Presentación en pantalla (4:3)</PresentationFormat>
  <Paragraphs>44</Paragraphs>
  <Slides>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9" baseType="lpstr">
      <vt:lpstr>Transmisión de listas</vt:lpstr>
      <vt:lpstr>Imagen de mapa de bits</vt:lpstr>
      <vt:lpstr>ENFOQUE ESTRATÉGICO DEL FUTURO DE….</vt:lpstr>
      <vt:lpstr>ESTRUCTURA.</vt:lpstr>
      <vt:lpstr>1.  PROBLEMA.</vt:lpstr>
      <vt:lpstr>2.  ORIGEN.</vt:lpstr>
      <vt:lpstr>3.  DECISIONES.</vt:lpstr>
      <vt:lpstr>4.  ACCIONES BASICAS.</vt:lpstr>
      <vt:lpstr>5.  DESAFIOS.</vt:lpstr>
    </vt:vector>
  </TitlesOfParts>
  <Company>MBA &amp; MSC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dc:title>
  <dc:creator>Ing. Fernando Villacis</dc:creator>
  <cp:lastModifiedBy>Usuario</cp:lastModifiedBy>
  <cp:revision>44</cp:revision>
  <dcterms:created xsi:type="dcterms:W3CDTF">2014-03-30T18:09:43Z</dcterms:created>
  <dcterms:modified xsi:type="dcterms:W3CDTF">2015-12-27T01:56:51Z</dcterms:modified>
</cp:coreProperties>
</file>