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2" r:id="rId4"/>
    <p:sldId id="258" r:id="rId5"/>
    <p:sldId id="259" r:id="rId6"/>
    <p:sldId id="260" r:id="rId7"/>
    <p:sldId id="261" r:id="rId8"/>
    <p:sldId id="263" r:id="rId9"/>
    <p:sldId id="264" r:id="rId10"/>
    <p:sldId id="268" r:id="rId11"/>
    <p:sldId id="265" r:id="rId12"/>
    <p:sldId id="266" r:id="rId13"/>
    <p:sldId id="267" r:id="rId14"/>
    <p:sldId id="269" r:id="rId15"/>
    <p:sldId id="270" r:id="rId16"/>
    <p:sldId id="271" r:id="rId17"/>
    <p:sldId id="272" r:id="rId18"/>
    <p:sldId id="273" r:id="rId19"/>
  </p:sldIdLst>
  <p:sldSz cx="12192000" cy="6858000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2838BEF-8BB2-4498-84A7-C5851F593DF1}" styleName="Estilo medio 4 - Énfasis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69012ECD-51FC-41F1-AA8D-1B2483CD663E}" styleName="Estilo claro 2 - Acento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>
      <p:cViewPr>
        <p:scale>
          <a:sx n="70" d="100"/>
          <a:sy n="70" d="100"/>
        </p:scale>
        <p:origin x="65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D99B0-0DB0-4385-B718-4ED259B4A7E9}" type="datetimeFigureOut">
              <a:rPr lang="es-EC" smtClean="0"/>
              <a:t>8/8/2015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493A7-C4D5-489C-B529-DBE8EC6C4024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9255092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D99B0-0DB0-4385-B718-4ED259B4A7E9}" type="datetimeFigureOut">
              <a:rPr lang="es-EC" smtClean="0"/>
              <a:t>8/8/2015</a:t>
            </a:fld>
            <a:endParaRPr lang="es-EC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493A7-C4D5-489C-B529-DBE8EC6C4024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2502965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D99B0-0DB0-4385-B718-4ED259B4A7E9}" type="datetimeFigureOut">
              <a:rPr lang="es-EC" smtClean="0"/>
              <a:t>8/8/2015</a:t>
            </a:fld>
            <a:endParaRPr lang="es-EC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493A7-C4D5-489C-B529-DBE8EC6C4024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6486862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D99B0-0DB0-4385-B718-4ED259B4A7E9}" type="datetimeFigureOut">
              <a:rPr lang="es-EC" smtClean="0"/>
              <a:t>8/8/2015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493A7-C4D5-489C-B529-DBE8EC6C4024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4414306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D99B0-0DB0-4385-B718-4ED259B4A7E9}" type="datetimeFigureOut">
              <a:rPr lang="es-EC" smtClean="0"/>
              <a:t>8/8/2015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493A7-C4D5-489C-B529-DBE8EC6C4024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6405958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D99B0-0DB0-4385-B718-4ED259B4A7E9}" type="datetimeFigureOut">
              <a:rPr lang="es-EC" smtClean="0"/>
              <a:t>8/8/2015</a:t>
            </a:fld>
            <a:endParaRPr lang="es-EC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493A7-C4D5-489C-B529-DBE8EC6C4024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2089065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D99B0-0DB0-4385-B718-4ED259B4A7E9}" type="datetimeFigureOut">
              <a:rPr lang="es-EC" smtClean="0"/>
              <a:t>8/8/2015</a:t>
            </a:fld>
            <a:endParaRPr lang="es-EC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493A7-C4D5-489C-B529-DBE8EC6C4024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8444520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D99B0-0DB0-4385-B718-4ED259B4A7E9}" type="datetimeFigureOut">
              <a:rPr lang="es-EC" smtClean="0"/>
              <a:t>8/8/2015</a:t>
            </a:fld>
            <a:endParaRPr lang="es-EC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493A7-C4D5-489C-B529-DBE8EC6C4024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718253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D99B0-0DB0-4385-B718-4ED259B4A7E9}" type="datetimeFigureOut">
              <a:rPr lang="es-EC" smtClean="0"/>
              <a:t>8/8/2015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493A7-C4D5-489C-B529-DBE8EC6C4024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3442427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D99B0-0DB0-4385-B718-4ED259B4A7E9}" type="datetimeFigureOut">
              <a:rPr lang="es-EC" smtClean="0"/>
              <a:t>8/8/2015</a:t>
            </a:fld>
            <a:endParaRPr lang="es-EC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493A7-C4D5-489C-B529-DBE8EC6C4024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1931169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D99B0-0DB0-4385-B718-4ED259B4A7E9}" type="datetimeFigureOut">
              <a:rPr lang="es-EC" smtClean="0"/>
              <a:t>8/8/2015</a:t>
            </a:fld>
            <a:endParaRPr lang="es-EC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s-EC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493A7-C4D5-489C-B529-DBE8EC6C4024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6128183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E7D99B0-0DB0-4385-B718-4ED259B4A7E9}" type="datetimeFigureOut">
              <a:rPr lang="es-EC" smtClean="0"/>
              <a:t>8/8/2015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15E493A7-C4D5-489C-B529-DBE8EC6C4024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8831576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069848" y="1175616"/>
            <a:ext cx="7315200" cy="4529146"/>
          </a:xfrm>
        </p:spPr>
        <p:txBody>
          <a:bodyPr>
            <a:normAutofit fontScale="90000"/>
          </a:bodyPr>
          <a:lstStyle/>
          <a:p>
            <a:pPr algn="ctr"/>
            <a:r>
              <a:rPr lang="es-EC" dirty="0" smtClean="0"/>
              <a:t>Universidad de Guayaquil</a:t>
            </a:r>
            <a:br>
              <a:rPr lang="es-EC" dirty="0" smtClean="0"/>
            </a:br>
            <a:r>
              <a:rPr lang="es-EC" dirty="0" smtClean="0"/>
              <a:t>FIQ -  ISCE</a:t>
            </a:r>
            <a:br>
              <a:rPr lang="es-EC" dirty="0" smtClean="0"/>
            </a:br>
            <a:r>
              <a:rPr lang="es-EC" dirty="0" smtClean="0"/>
              <a:t>Asignatura: Marketing</a:t>
            </a:r>
            <a:br>
              <a:rPr lang="es-EC" dirty="0" smtClean="0"/>
            </a:br>
            <a:r>
              <a:rPr lang="es-EC" dirty="0" smtClean="0"/>
              <a:t>Docente: Ing. Jorge </a:t>
            </a:r>
            <a:r>
              <a:rPr lang="es-EC" dirty="0" err="1" smtClean="0"/>
              <a:t>Armanza</a:t>
            </a:r>
            <a:r>
              <a:rPr lang="es-EC" dirty="0" smtClean="0"/>
              <a:t/>
            </a:r>
            <a:br>
              <a:rPr lang="es-EC" dirty="0" smtClean="0"/>
            </a:br>
            <a:r>
              <a:rPr lang="es-EC" dirty="0" smtClean="0"/>
              <a:t>Curso: 6to F</a:t>
            </a:r>
            <a:endParaRPr lang="es-EC" dirty="0"/>
          </a:p>
        </p:txBody>
      </p:sp>
      <p:sp>
        <p:nvSpPr>
          <p:cNvPr id="4" name="CuadroTexto 3"/>
          <p:cNvSpPr txBox="1"/>
          <p:nvPr/>
        </p:nvSpPr>
        <p:spPr>
          <a:xfrm>
            <a:off x="9526137" y="2035424"/>
            <a:ext cx="241565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400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Integrantes:</a:t>
            </a:r>
          </a:p>
          <a:p>
            <a:pPr algn="ctr"/>
            <a:endParaRPr lang="es-EC" sz="2400" dirty="0">
              <a:latin typeface="Monotype Corsiva" panose="03010101010201010101" pitchFamily="66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s-EC" sz="2400" dirty="0" smtClean="0">
                <a:latin typeface="Monotype Corsiva" panose="03010101010201010101" pitchFamily="66" charset="0"/>
              </a:rPr>
              <a:t>Ricardo Cabrera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s-EC" sz="2400" dirty="0" smtClean="0">
                <a:latin typeface="Monotype Corsiva" panose="03010101010201010101" pitchFamily="66" charset="0"/>
              </a:rPr>
              <a:t>Jonathan Miranda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s-EC" sz="2400" dirty="0" smtClean="0">
                <a:latin typeface="Monotype Corsiva" panose="03010101010201010101" pitchFamily="66" charset="0"/>
              </a:rPr>
              <a:t>Paul Beltran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s-EC" sz="2400" dirty="0" smtClean="0">
                <a:latin typeface="Monotype Corsiva" panose="03010101010201010101" pitchFamily="66" charset="0"/>
              </a:rPr>
              <a:t>Francisco </a:t>
            </a:r>
            <a:r>
              <a:rPr lang="es-EC" sz="2400" dirty="0" err="1" smtClean="0">
                <a:latin typeface="Monotype Corsiva" panose="03010101010201010101" pitchFamily="66" charset="0"/>
              </a:rPr>
              <a:t>Pincay</a:t>
            </a:r>
            <a:endParaRPr lang="es-EC" sz="2400" dirty="0" smtClean="0">
              <a:latin typeface="Monotype Corsiva" panose="03010101010201010101" pitchFamily="66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s-EC" sz="2400" dirty="0" smtClean="0">
                <a:latin typeface="Monotype Corsiva" panose="03010101010201010101" pitchFamily="66" charset="0"/>
              </a:rPr>
              <a:t>Stalin </a:t>
            </a:r>
            <a:r>
              <a:rPr lang="es-EC" sz="2400" dirty="0" err="1" smtClean="0">
                <a:latin typeface="Monotype Corsiva" panose="03010101010201010101" pitchFamily="66" charset="0"/>
              </a:rPr>
              <a:t>Quijije</a:t>
            </a:r>
            <a:endParaRPr lang="es-EC" sz="2400" dirty="0"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831782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99677197"/>
              </p:ext>
            </p:extLst>
          </p:nvPr>
        </p:nvGraphicFramePr>
        <p:xfrm>
          <a:off x="3868738" y="998068"/>
          <a:ext cx="7315200" cy="4680000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7315200"/>
              </a:tblGrid>
              <a:tr h="2340000">
                <a:tc>
                  <a:txBody>
                    <a:bodyPr/>
                    <a:lstStyle/>
                    <a:p>
                      <a:pPr lvl="0" algn="just"/>
                      <a:r>
                        <a:rPr lang="es-EC" sz="1800" b="0" kern="1200" dirty="0" smtClean="0">
                          <a:effectLst/>
                        </a:rPr>
                        <a:t>El País se encuentra en una economía desacelerada, lo cual indica que los usuarios no tendrán como primera prioridad el envío o recepción de la compra realizada interna o externamente, puesto que se prevé un crecimiento económico del 1,9 % tasa inferior a la meta del 4,1%. Lo que muestra que hay menos ingresos en la economía, menos riquezas y reducción del capital. </a:t>
                      </a:r>
                      <a:endParaRPr lang="es-EC" sz="1800" b="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2340000">
                <a:tc>
                  <a:txBody>
                    <a:bodyPr/>
                    <a:lstStyle/>
                    <a:p>
                      <a:pPr lvl="0" algn="just"/>
                      <a:r>
                        <a:rPr lang="es-EC" sz="1800" kern="1200" dirty="0" smtClean="0">
                          <a:effectLst/>
                        </a:rPr>
                        <a:t>Su distribución geográfica está ubicada en todas las provincias del Ecuador con un total de 456 puntos de atención, distribuidas en Agencias propias, Agenciados, Patentados, Franquiciados y buzones encargados de la promoción, comercialización y prestación de servicio postal.</a:t>
                      </a:r>
                      <a:endParaRPr lang="es-EC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2588133"/>
              </p:ext>
            </p:extLst>
          </p:nvPr>
        </p:nvGraphicFramePr>
        <p:xfrm>
          <a:off x="297329" y="1002055"/>
          <a:ext cx="2903071" cy="4680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903071"/>
              </a:tblGrid>
              <a:tr h="2340000">
                <a:tc>
                  <a:txBody>
                    <a:bodyPr/>
                    <a:lstStyle/>
                    <a:p>
                      <a:pPr algn="ctr"/>
                      <a:r>
                        <a:rPr lang="es-EC" sz="3600" b="1" kern="1200" dirty="0" smtClean="0">
                          <a:solidFill>
                            <a:schemeClr val="bg1"/>
                          </a:solidFill>
                          <a:effectLst/>
                          <a:latin typeface="Monotype Corsiva" panose="03010101010201010101" pitchFamily="66" charset="0"/>
                          <a:ea typeface="+mn-ea"/>
                          <a:cs typeface="+mn-cs"/>
                        </a:rPr>
                        <a:t>ENTORNO ECONÓMICO</a:t>
                      </a:r>
                      <a:endParaRPr lang="es-EC" sz="3600" b="1" kern="1200" dirty="0" smtClean="0">
                        <a:solidFill>
                          <a:schemeClr val="bg1"/>
                        </a:solidFill>
                        <a:effectLst/>
                        <a:latin typeface="Monotype Corsiva" panose="03010101010201010101" pitchFamily="66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2340000">
                <a:tc>
                  <a:txBody>
                    <a:bodyPr/>
                    <a:lstStyle/>
                    <a:p>
                      <a:pPr algn="ctr"/>
                      <a:r>
                        <a:rPr lang="es-EC" sz="3600" b="1" kern="1200" dirty="0" smtClean="0">
                          <a:solidFill>
                            <a:schemeClr val="bg1"/>
                          </a:solidFill>
                          <a:effectLst/>
                          <a:latin typeface="Monotype Corsiva" panose="03010101010201010101" pitchFamily="66" charset="0"/>
                          <a:ea typeface="+mn-ea"/>
                          <a:cs typeface="+mn-cs"/>
                        </a:rPr>
                        <a:t>MERCADO</a:t>
                      </a:r>
                      <a:endParaRPr lang="es-EC" sz="3600" b="1" kern="1200" dirty="0" smtClean="0">
                        <a:solidFill>
                          <a:schemeClr val="bg1"/>
                        </a:solidFill>
                        <a:effectLst/>
                        <a:latin typeface="Monotype Corsiva" panose="03010101010201010101" pitchFamily="66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415553" cy="771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54990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C" sz="3200" b="1" dirty="0" smtClean="0">
                <a:latin typeface="Monotype Corsiva" panose="03010101010201010101" pitchFamily="66" charset="0"/>
              </a:rPr>
              <a:t>COMPETENCIAS</a:t>
            </a:r>
            <a:endParaRPr lang="es-EC" sz="3200" dirty="0">
              <a:latin typeface="Monotype Corsiva" panose="03010101010201010101" pitchFamily="66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415553" cy="771525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4752" y="1157073"/>
            <a:ext cx="1846730" cy="184673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15833" y="1343050"/>
            <a:ext cx="3379697" cy="1474777"/>
          </a:xfrm>
          <a:prstGeom prst="rect">
            <a:avLst/>
          </a:prstGeom>
        </p:spPr>
      </p:pic>
      <p:pic>
        <p:nvPicPr>
          <p:cNvPr id="3074" name="Picture 2" descr="http://cursodefutbol.6te.net/logo%20servientrega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1754" y="3649849"/>
            <a:ext cx="2752725" cy="1809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utoShape 4" descr="data:image/jpeg;base64,/9j/4AAQSkZJRgABAQAAAQABAAD/2wCEAAkGBxQPDQ8UDhAQEA0PFhYVDRAYFRAQFhUbGBYYIhQdGBckHCgsGBoxJxYZITIiJSkuLjouGiAzODMsNygtLi0BCgoKDgwOGhAQGDUkHCQ1LS0uLDctLDc3LDcsLC83LDc2Mzc3LC0rLDUvLjctMDQsNywvNDcvLzQtLDQ3MCw3L//AABEIAJgAoQMBIgACEQEDEQH/xAAbAAACAwEBAQAAAAAAAAAAAAAAAQUGBwQCA//EAEQQAAIBAwIDBQUCCgkEAwAAAAECAwAEEQUSBiExBxMiQWEUMlFxgRWRI0JSYnKCobHB0RczNFV0kpOi0iRjsvAWJVT/xAAaAQEAAgMBAAAAAAAAAAAAAAAAAQUCBAYD/8QALREBAAEDAQUFCQEAAAAAAAAAAAECAxEEBRITITFBUWGRwRQiIzJxgZKhsRX/2gAMAwEAAhEDEQA/ANsPWnQadAU6KdAqKdBoEaRpmlQI0qdeaApUGkaAryadKgVKnSNAqRp0qBUqdeTQFFFFB206KdAU6BRQFKnSoFSp0qBUqdeaApUUqApUUqArzTpUCpGnSoFSpmkaBUUUUHfTFKnQOilSY4GT0HWkzgcuo3Xdpy95un8a+trOJEDD6j1qCvJ+8cny6L8q+2mXGx8H3W5fXyrk7O3t7XzEz8Kfdj0n7z+vo3atNi14pulTpV1jSKlRSoClRSoClRSoCvNOlQKkadI0CpU6VAUUUUHfRRRQOo3V7nA2Dqfe+VcNnxhazNehJDssDtuZSpEYbOMBvM5HlX0No8vjBRg/NWDAgg9MH4VT7arv8Dh2KJmauU4jpHb59PN76eKd7NU9HFRXZ9myen315axYEAlQT0GRXETs3V085tT5LHi0T2pHT7jenP3l5H+BrqqBtpTHJn4cmH76nAcjl0NdtsTXe1WN2v56eU+kq/UW9yrMdJOqN2h8VXelCKSKO1mgmfYisJldTtzzIbDDr5CrxWd9tX9itP8AEx1ctddNGedoQ133HesAQsQkCqCOhLE5PryruNeY/dX5D91OghuMdY9g026uBjfEn4IHoXYhYwfTcwrq0PURdWdvOvuzxo4/WAJqs9olob5rWxU477vZ5j8FhQ7P97xj61x9i1+X0owv/WWkroR8AzFgPvZh9KC/VW+N+Jfs6O2bAJnuI4yD+Rn8Ifu/fVkrKO1aya/a92HKaTAjMPIvKwaQH1EYz+uKDVc/DpVJ4/4nu9MMTxR2ssE793GGEqup2j3iGwR15gD+NTPA+p+16VZyscu0YWX9NPC/7Vz9arPbR/Y7L/Fx/wDi9B61ni3UdOjjmvrG1e1ZlWRoZZNybumcgj0HQE4GRmrtpt8lzBFNC26KZQ8Z9CP2Gq92lSomh3neEYaMKmfNiRs/bg/SvPZXEy6Jab/xgzJ+izkr/P60FsooooO81Ue0niNrKzEdvk3963c2SD3tzYBYfLcOfxIq2SyBQzMQqqCWY8gAOpPpWccFKdX1SbVJVPssGYNJU/AZ3yY8v5kjyoLHw1wdBaaZDaSRpKqlZJsj3pRg7vmCBg+gqy0UqAr4XFujc3HTzzivvUJqMxZyD7q9BVXtfV2tNYzco3sziIno9rFE11cpw61eFTgbefnjNQk/FkcGVSOW5xJs/BAMF5EuCc8yqgttGTgdKjtfiJEJaVorUOBd4C42tyBf/tgkbhkcsnPKvhbai0rKbeRJPZu8itI4YkghTxAFpXJdR7vJUXOD68q/Zmoi7b9prmmimnMYiMde/wDsYet2nE7kZmZX2OQOqshDKwBVhzBB6EVn3bV/YrT/ABMf8at/Ddm0FpGjy98w3EsFEYGWJ2quThRnAGelUztulC2Vpnl/1KH7gSa6KiqK6YqpnMS1cYnDQ4/dX5D91OueO9j7pW7yMJtB3blAxj45qBsOJUkh1G77wGxtiUhb8UiJMyMPjlmI/VFZIQa8WWsOt6jJdSlDCsVtbja78lG6U8hyO5yPkoqC7PNWiTiO/it23Wt7ue3OCuWUByAD6NIP1Kv/AAFbGLS7csfws4a4m558UzFyM+eNwX5KKpvaniz1XSb/AKbH7uU/EA5+7Dv99EtOdgASeQAyfkKzPh/i2xNvem6l2y380zyjY7YU5SIZA5jYq/fVq481HutMl7tsSXWyC3b86ZgoI+QYt9Km7C2EEEUSckhRUQDoAoAH7qIZz2I6gDb3dsGyLeTdH+i+Rn71NdHbUM2Vng4Jukwfh4HrhLiw4ybJxFqMY3fAM45fXdF/vNdvbZKFs7Lccf8AVK30VGz++iUFrtnJ9tWNvrNw93YSgG3OBAu8jA3KDz58uvRvmK1+OMIoVQFVQAqgYAAHIAeQqo9pXD5vtMJjz7TbYmtyOROB41+o/aBXX2fcRDUdPickG4jAS6HTxAe9jyB6/U0QstFFFBTu1+9uTaLa2VvcSm6z7TLHG8gSMHmOX4x+HwB+Irn0vjU2tvFDDoWrLFCoVB3SdB8efWpbtJ42+yYYxGglu7gsIEOdoC43M2OvvAADqT86jdH4m1C0s7y512JUijWM2sahEZmYsCp5nB9zr60H2/pFl/uPVv8ATX+dH9Ikv9x6t/pr/OqonGWuTQNeQ20Ysly20IGBUdSMncw9ak9Y7TJJNCS8sgkV0swhuI2Heqp25OOmQQQQfWgl/wCkSX+5NW/01/nXfoGv/aE7LJpt9aYXd3kyhFPPoMHrUDxtxpdWcujLA0YW+RDc5QNklogdv5PvmuDirjq/bUbyDTRCkVgjPMzgEsEALnJPrgD0rzu2bd6nduUxMeMMqZmOcNNfTY2BDLlSCGBJIIPUGvMWmRIoVECoowqjkAPQeVZpN2j3MnD3tcQjju47j2eUld6N4VbcFzy5OPqDXXxH2hzQRWEFrGk2p3kUcjkjwpv5LhfMkg9TgAZNa/8AnaTpwqfxhlxK+9o8MIQELyB+tQmtcIWt7Jvu43lYe6DJJtX47VzhenlVT1Li+/07Rnmv0gN/JOY7cLjYqbFOWAJyQd/LPwrk4Z42v01a3s9TWF/agGUoAGj3ozIeXX3cFT0zn57NFum3TFNEYiOxhMzPOVk/ow0z/wDGv+Z/51IycHWhs0te5ItI2LiIO4BJOSW5+Lmc86kNc1VLO0muJs93ApZgOp8lA9SSB9azzhrirVtRmSWKG3jsGZxjwk+EHkpJyx3YBOPjWaGg6PpEVnF3duGWIe6hd3C+i5J2j0HKuDW+EbW9k33UbSsBhcvJtXl+KucL08qz1+0vULfvLW6s0OqbkWIgEL4vzAfF1GMHHPn0rv1ri/UYItOte6iXV7zcZSQNq5lYRKFzjJXbk58qC1TcCWTxxo8TtFF/UoZZmVP0QW8P0qes7ZYY1RNxRBhdzNI3XzYkk1m2i9olxFHqUeoxxtd6ehZdvhDkOE2t+sy8x8ah7btD1GM2lxcLbtZ3blUjACthX2sRzyOecE9cUGhX3AtlPK0s0LSTMcl2klY+mDnkB5Dyr3qHBVpc7faI5JtgCpvlmfAAA5ZbryGT51A8bccTQXcdnpsSyXjgF2bmF3DKgDIGccySeQqP4i40v7Cys1mWAahcs++TAMaKGAUYBxnmM8/Kg0TTNPS2iEcW/u190M7yYHkASTgenSovT+DbO3ue/ghMU+SSyu65yckEZ5r6HlVdfiPULHSbq51FIHlDRiz2bdhEhUZYjqMnP3U+ANZ1O9kilufZm051fJQKHDD3QeeRz8qDQKKKKDN+2/S5Q9jfQr3iWRPfDmduHR0Y/m5Ugn5UtX19OJtJvIrGKVbm27qVo22EMdzHahB5+4euPKtI1EXG4ezG3C89/eCVjnyxtI5VHQWd1GWMa6ZGW94rFMhPzw3OgzPRe1yO10tYHtpPbLdDEnNBGSBgF8nK481x5VC//FJ4OFZpJEZTJPHLsIIZYkTaGYeXvE/LFbE+m3LSCRo9LaYdJDDKXHw8Wc10kX35Vh/kuP8AlQYxqutrrN/oMVpHJ3lsI0mBA5YeIuwwfdAjJz617uNFS/1rXYpHZBGJJgV2k7o8FQQR0/8Ac1rdtp9zCSYY9LiLe8UhlQn5kHnTWxugzME0wO+Q7CKYFs9cndz+tBikeoNLwlKrldkF6qRYCryMaNzx15sefWvpx5oxT7NupkkbT5ra3SdkKhkKghhkggEggjIwTkVsf2ZcbCndaV3ZOSncy7c/HGcZ9a+3c3mzb/8AX7MY2d3Ptx8MbunpRLE9eFonDafZzXDQe3OX74RBw/s6ZA2ADGNv1zUrBZfZnE2mrBIWF4kEkm9YyR3xdXVTj8zORz51qB0y42be60rZnds7mXbnGM4z19a9PZXRdWKaaXTARzFMWUDpg7uX0oh8+P8ASXvdKuoYeczKGiH5RRlbH124+tYz2eCyi1C3a59sTUoZGwgEHdEqrcmBXepwDkE9R18huGL78qx/yXH/ACrnlsrpn3Mmms46OYpi337qDHNY4pe81RdVgtnNnYmFCTjorMRvYZCsS5+OPDUpxLqaarquiSwM8KXQ2xlsb0KzuhOA3Pmp6GtSSG8Vdq/Z6oPxRHOB68t1fEafcAqRHpgKf1Z7mXK88+Hny5knl5miVH1vgmPStC1Ju+a4uJliEkzAIMCZOQXJx1ySSapVzpwttM0i/ikPfyPIm0hGQd3NLtI5c/kc/StqvJ58mOeXS8sMmNxJzA552l+Y5E59K+JV2jUFtHMSgtGuxioAPiKjdgDPUigzDtR0YR6r7TeLKbC8EZd49gYMsSqVBYEZ8AbB65NSs13pMeh2sMountZWla1kKxd8jBvGfDgDr8iOtX6S8maNi0+lGEYVye8KDPQHx4+lJrKUlUKaSTgtHH3Tnl5lV3dPUUQzHs/11IbDUVvQ8+jR7EUFd2GkcjAGcDlhiAeRwfOvn2e3ipxAqaU87WU2TNG+MhMcywB54OAGPPnj56u9vcGMow0wxKfEhjl2A9eY3YB5g160wSJN3YbTVA5zRRK6SY/R3cuo6jzolOUUUUQ7G60qG6mlQFFKigKVFKgKVOlQKlTpUCoopUCoopUFU1bSZ29pWJFbv5Xk70lBlWtjGFOeYYHABHLaTXiw0a4iILIJHKzpI+5BuMrRsrsPxeSbSBnmMjOat1FBVINCeOeO4KGSRJbndDujA2SPM0ZXyz+F55OfE3167Gxmt/ZcRCUw23cth0UBtyHAz+L4f2CrBRQVH7EuGjuInx3d6wkmkyD3bMGMqhd/iHJFBBHIn4V9dM0259shmuEXAQLIgZPC/dKrSKR1HJl2nyYHyq00UBRRRQdTdTSpt1NeaB0qKVAUUUqApUUqApUUqApUUqAooooCiiigKKKKAooooCiiig6W6mlRRQKilRQFKiigVKnRQKlRRQKlRRQFFFFAUUUUBRRRQFFFFAUUUU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8" name="AutoShape 6" descr="data:image/jpeg;base64,/9j/4AAQSkZJRgABAQAAAQABAAD/2wCEAAkGBxQPDQ8UDhAQEA0PFhYVDRAYFRAQFhUbGBYYIhQdGBckHCgsGBoxJxYZITIiJSkuLjouGiAzODMsNygtLi0BCgoKDgwOGhAQGDUkHCQ1LS0uLDctLDc3LDcsLC83LDc2Mzc3LC0rLDUvLjctMDQsNywvNDcvLzQtLDQ3MCw3L//AABEIAJgAoQMBIgACEQEDEQH/xAAbAAACAwEBAQAAAAAAAAAAAAAAAQUGBwQCA//EAEQQAAIBAwIDBQUCCgkEAwAAAAECAwAEEQUSBiExBxMiQWEUMlFxgRWRI0JSYnKCobHB0RczNFV0kpOi0iRjsvAWJVT/xAAaAQEAAgMBAAAAAAAAAAAAAAAAAQUCBAYD/8QALREBAAEDAQUFCQEAAAAAAAAAAAECAxEEBRITITFBUWGRwRQiIzJxgZKhsRX/2gAMAwEAAhEDEQA/ANsPWnQadAU6KdAqKdBoEaRpmlQI0qdeaApUGkaAryadKgVKnSNAqRp0qBUqdeTQFFFFB206KdAU6BRQFKnSoFSp0qBUqdeaApUUqApUUqArzTpUCpGnSoFSpmkaBUUUUHfTFKnQOilSY4GT0HWkzgcuo3Xdpy95un8a+trOJEDD6j1qCvJ+8cny6L8q+2mXGx8H3W5fXyrk7O3t7XzEz8Kfdj0n7z+vo3atNi14pulTpV1jSKlRSoClRSoClRSoCvNOlQKkadI0CpU6VAUUUUHfRRRQOo3V7nA2Dqfe+VcNnxhazNehJDssDtuZSpEYbOMBvM5HlX0No8vjBRg/NWDAgg9MH4VT7arv8Dh2KJmauU4jpHb59PN76eKd7NU9HFRXZ9myen315axYEAlQT0GRXETs3V085tT5LHi0T2pHT7jenP3l5H+BrqqBtpTHJn4cmH76nAcjl0NdtsTXe1WN2v56eU+kq/UW9yrMdJOqN2h8VXelCKSKO1mgmfYisJldTtzzIbDDr5CrxWd9tX9itP8AEx1ctddNGedoQ133HesAQsQkCqCOhLE5PryruNeY/dX5D91OghuMdY9g026uBjfEn4IHoXYhYwfTcwrq0PURdWdvOvuzxo4/WAJqs9olob5rWxU477vZ5j8FhQ7P97xj61x9i1+X0owv/WWkroR8AzFgPvZh9KC/VW+N+Jfs6O2bAJnuI4yD+Rn8Ifu/fVkrKO1aya/a92HKaTAjMPIvKwaQH1EYz+uKDVc/DpVJ4/4nu9MMTxR2ssE793GGEqup2j3iGwR15gD+NTPA+p+16VZyscu0YWX9NPC/7Vz9arPbR/Y7L/Fx/wDi9B61ni3UdOjjmvrG1e1ZlWRoZZNybumcgj0HQE4GRmrtpt8lzBFNC26KZQ8Z9CP2Gq92lSomh3neEYaMKmfNiRs/bg/SvPZXEy6Jab/xgzJ+izkr/P60FsooooO81Ue0niNrKzEdvk3963c2SD3tzYBYfLcOfxIq2SyBQzMQqqCWY8gAOpPpWccFKdX1SbVJVPssGYNJU/AZ3yY8v5kjyoLHw1wdBaaZDaSRpKqlZJsj3pRg7vmCBg+gqy0UqAr4XFujc3HTzzivvUJqMxZyD7q9BVXtfV2tNYzco3sziIno9rFE11cpw61eFTgbefnjNQk/FkcGVSOW5xJs/BAMF5EuCc8yqgttGTgdKjtfiJEJaVorUOBd4C42tyBf/tgkbhkcsnPKvhbai0rKbeRJPZu8itI4YkghTxAFpXJdR7vJUXOD68q/Zmoi7b9prmmimnMYiMde/wDsYet2nE7kZmZX2OQOqshDKwBVhzBB6EVn3bV/YrT/ABMf8at/Ddm0FpGjy98w3EsFEYGWJ2quThRnAGelUztulC2Vpnl/1KH7gSa6KiqK6YqpnMS1cYnDQ4/dX5D91OueO9j7pW7yMJtB3blAxj45qBsOJUkh1G77wGxtiUhb8UiJMyMPjlmI/VFZIQa8WWsOt6jJdSlDCsVtbja78lG6U8hyO5yPkoqC7PNWiTiO/it23Wt7ue3OCuWUByAD6NIP1Kv/AAFbGLS7csfws4a4m558UzFyM+eNwX5KKpvaniz1XSb/AKbH7uU/EA5+7Dv99EtOdgASeQAyfkKzPh/i2xNvem6l2y380zyjY7YU5SIZA5jYq/fVq481HutMl7tsSXWyC3b86ZgoI+QYt9Km7C2EEEUSckhRUQDoAoAH7qIZz2I6gDb3dsGyLeTdH+i+Rn71NdHbUM2Vng4Jukwfh4HrhLiw4ybJxFqMY3fAM45fXdF/vNdvbZKFs7Lccf8AVK30VGz++iUFrtnJ9tWNvrNw93YSgG3OBAu8jA3KDz58uvRvmK1+OMIoVQFVQAqgYAAHIAeQqo9pXD5vtMJjz7TbYmtyOROB41+o/aBXX2fcRDUdPickG4jAS6HTxAe9jyB6/U0QstFFFBTu1+9uTaLa2VvcSm6z7TLHG8gSMHmOX4x+HwB+Irn0vjU2tvFDDoWrLFCoVB3SdB8efWpbtJ42+yYYxGglu7gsIEOdoC43M2OvvAADqT86jdH4m1C0s7y512JUijWM2sahEZmYsCp5nB9zr60H2/pFl/uPVv8ATX+dH9Ikv9x6t/pr/OqonGWuTQNeQ20Ysly20IGBUdSMncw9ak9Y7TJJNCS8sgkV0swhuI2Heqp25OOmQQQQfWgl/wCkSX+5NW/01/nXfoGv/aE7LJpt9aYXd3kyhFPPoMHrUDxtxpdWcujLA0YW+RDc5QNklogdv5PvmuDirjq/bUbyDTRCkVgjPMzgEsEALnJPrgD0rzu2bd6nduUxMeMMqZmOcNNfTY2BDLlSCGBJIIPUGvMWmRIoVECoowqjkAPQeVZpN2j3MnD3tcQjju47j2eUld6N4VbcFzy5OPqDXXxH2hzQRWEFrGk2p3kUcjkjwpv5LhfMkg9TgAZNa/8AnaTpwqfxhlxK+9o8MIQELyB+tQmtcIWt7Jvu43lYe6DJJtX47VzhenlVT1Li+/07Rnmv0gN/JOY7cLjYqbFOWAJyQd/LPwrk4Z42v01a3s9TWF/agGUoAGj3ozIeXX3cFT0zn57NFum3TFNEYiOxhMzPOVk/ow0z/wDGv+Z/51IycHWhs0te5ItI2LiIO4BJOSW5+Lmc86kNc1VLO0muJs93ApZgOp8lA9SSB9azzhrirVtRmSWKG3jsGZxjwk+EHkpJyx3YBOPjWaGg6PpEVnF3duGWIe6hd3C+i5J2j0HKuDW+EbW9k33UbSsBhcvJtXl+KucL08qz1+0vULfvLW6s0OqbkWIgEL4vzAfF1GMHHPn0rv1ri/UYItOte6iXV7zcZSQNq5lYRKFzjJXbk58qC1TcCWTxxo8TtFF/UoZZmVP0QW8P0qes7ZYY1RNxRBhdzNI3XzYkk1m2i9olxFHqUeoxxtd6ehZdvhDkOE2t+sy8x8ah7btD1GM2lxcLbtZ3blUjACthX2sRzyOecE9cUGhX3AtlPK0s0LSTMcl2klY+mDnkB5Dyr3qHBVpc7faI5JtgCpvlmfAAA5ZbryGT51A8bccTQXcdnpsSyXjgF2bmF3DKgDIGccySeQqP4i40v7Cys1mWAahcs++TAMaKGAUYBxnmM8/Kg0TTNPS2iEcW/u190M7yYHkASTgenSovT+DbO3ue/ghMU+SSyu65yckEZ5r6HlVdfiPULHSbq51FIHlDRiz2bdhEhUZYjqMnP3U+ANZ1O9kilufZm051fJQKHDD3QeeRz8qDQKKKKDN+2/S5Q9jfQr3iWRPfDmduHR0Y/m5Ugn5UtX19OJtJvIrGKVbm27qVo22EMdzHahB5+4euPKtI1EXG4ezG3C89/eCVjnyxtI5VHQWd1GWMa6ZGW94rFMhPzw3OgzPRe1yO10tYHtpPbLdDEnNBGSBgF8nK481x5VC//FJ4OFZpJEZTJPHLsIIZYkTaGYeXvE/LFbE+m3LSCRo9LaYdJDDKXHw8Wc10kX35Vh/kuP8AlQYxqutrrN/oMVpHJ3lsI0mBA5YeIuwwfdAjJz617uNFS/1rXYpHZBGJJgV2k7o8FQQR0/8Ac1rdtp9zCSYY9LiLe8UhlQn5kHnTWxugzME0wO+Q7CKYFs9cndz+tBikeoNLwlKrldkF6qRYCryMaNzx15sefWvpx5oxT7NupkkbT5ra3SdkKhkKghhkggEggjIwTkVsf2ZcbCndaV3ZOSncy7c/HGcZ9a+3c3mzb/8AX7MY2d3Ptx8MbunpRLE9eFonDafZzXDQe3OX74RBw/s6ZA2ADGNv1zUrBZfZnE2mrBIWF4kEkm9YyR3xdXVTj8zORz51qB0y42be60rZnds7mXbnGM4z19a9PZXRdWKaaXTARzFMWUDpg7uX0oh8+P8ASXvdKuoYeczKGiH5RRlbH124+tYz2eCyi1C3a59sTUoZGwgEHdEqrcmBXepwDkE9R18huGL78qx/yXH/ACrnlsrpn3Mmms46OYpi337qDHNY4pe81RdVgtnNnYmFCTjorMRvYZCsS5+OPDUpxLqaarquiSwM8KXQ2xlsb0KzuhOA3Pmp6GtSSG8Vdq/Z6oPxRHOB68t1fEafcAqRHpgKf1Z7mXK88+Hny5knl5miVH1vgmPStC1Ju+a4uJliEkzAIMCZOQXJx1ySSapVzpwttM0i/ikPfyPIm0hGQd3NLtI5c/kc/StqvJ58mOeXS8sMmNxJzA552l+Y5E59K+JV2jUFtHMSgtGuxioAPiKjdgDPUigzDtR0YR6r7TeLKbC8EZd49gYMsSqVBYEZ8AbB65NSs13pMeh2sMountZWla1kKxd8jBvGfDgDr8iOtX6S8maNi0+lGEYVye8KDPQHx4+lJrKUlUKaSTgtHH3Tnl5lV3dPUUQzHs/11IbDUVvQ8+jR7EUFd2GkcjAGcDlhiAeRwfOvn2e3ipxAqaU87WU2TNG+MhMcywB54OAGPPnj56u9vcGMow0wxKfEhjl2A9eY3YB5g160wSJN3YbTVA5zRRK6SY/R3cuo6jzolOUUUUQ7G60qG6mlQFFKigKVFKgKVOlQKlTpUCoopUCoopUFU1bSZ29pWJFbv5Xk70lBlWtjGFOeYYHABHLaTXiw0a4iILIJHKzpI+5BuMrRsrsPxeSbSBnmMjOat1FBVINCeOeO4KGSRJbndDujA2SPM0ZXyz+F55OfE3167Gxmt/ZcRCUw23cth0UBtyHAz+L4f2CrBRQVH7EuGjuInx3d6wkmkyD3bMGMqhd/iHJFBBHIn4V9dM0259shmuEXAQLIgZPC/dKrSKR1HJl2nyYHyq00UBRRRQdTdTSpt1NeaB0qKVAUUUqApUUqApUUqApUUqAooooCiiigKKKKAooooCiiig6W6mlRRQKilRQFKiigVKnRQKlRRQKlRRQFFFFAUUUUBRRRQFFFFAUUUU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pic>
        <p:nvPicPr>
          <p:cNvPr id="3084" name="Picture 12" descr="http://www.grupolaar.com/themes/TheThemeMachine/Content/laarcourier2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3494" y="3702047"/>
            <a:ext cx="4548724" cy="1757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28807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C" sz="5400" b="1" dirty="0" smtClean="0">
                <a:latin typeface="Monotype Corsiva" panose="03010101010201010101" pitchFamily="66" charset="0"/>
              </a:rPr>
              <a:t>Producto</a:t>
            </a:r>
            <a:endParaRPr lang="es-EC" sz="5400" b="1" dirty="0">
              <a:latin typeface="Monotype Corsiva" panose="03010101010201010101" pitchFamily="66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415553" cy="771525"/>
          </a:xfrm>
          <a:prstGeom prst="rect">
            <a:avLst/>
          </a:prstGeom>
        </p:spPr>
      </p:pic>
      <p:pic>
        <p:nvPicPr>
          <p:cNvPr id="6" name="Imagen 5"/>
          <p:cNvPicPr/>
          <p:nvPr/>
        </p:nvPicPr>
        <p:blipFill rotWithShape="1">
          <a:blip r:embed="rId3"/>
          <a:srcRect l="34484" t="13820" r="30090" b="6616"/>
          <a:stretch/>
        </p:blipFill>
        <p:spPr bwMode="auto">
          <a:xfrm>
            <a:off x="3590366" y="771526"/>
            <a:ext cx="4054474" cy="341051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Imagen 6"/>
          <p:cNvPicPr/>
          <p:nvPr/>
        </p:nvPicPr>
        <p:blipFill rotWithShape="1">
          <a:blip r:embed="rId4"/>
          <a:srcRect l="33122" t="14833" r="36180" b="8639"/>
          <a:stretch/>
        </p:blipFill>
        <p:spPr bwMode="auto">
          <a:xfrm>
            <a:off x="7738969" y="771525"/>
            <a:ext cx="3906184" cy="341051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Rectángulo 7"/>
          <p:cNvSpPr/>
          <p:nvPr/>
        </p:nvSpPr>
        <p:spPr>
          <a:xfrm>
            <a:off x="3836057" y="4487049"/>
            <a:ext cx="761756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EC" sz="2000" dirty="0" smtClean="0">
                <a:effectLst/>
                <a:ea typeface="Malgun Gothic" panose="020B0503020000020004" pitchFamily="34" charset="-127"/>
              </a:rPr>
              <a:t>EMS (Express Mail </a:t>
            </a:r>
            <a:r>
              <a:rPr lang="es-EC" sz="2000" dirty="0" err="1" smtClean="0">
                <a:effectLst/>
                <a:ea typeface="Malgun Gothic" panose="020B0503020000020004" pitchFamily="34" charset="-127"/>
              </a:rPr>
              <a:t>Service</a:t>
            </a:r>
            <a:r>
              <a:rPr lang="es-EC" sz="2000" dirty="0" smtClean="0">
                <a:effectLst/>
                <a:ea typeface="Malgun Gothic" panose="020B0503020000020004" pitchFamily="34" charset="-127"/>
              </a:rPr>
              <a:t>) que es un envío urgente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EC" sz="2000" dirty="0"/>
              <a:t>Servicio Postal Certificado que consiste en la seguridad más que nada de la entrega este puede ser revisado por medio de rastreo digital por el consumidor</a:t>
            </a:r>
            <a:r>
              <a:rPr lang="es-EC" sz="20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816315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C" sz="6000" b="1" dirty="0" smtClean="0">
                <a:latin typeface="Monotype Corsiva" panose="03010101010201010101" pitchFamily="66" charset="0"/>
              </a:rPr>
              <a:t>Plaza</a:t>
            </a:r>
            <a:endParaRPr lang="es-EC" sz="6000" b="1" dirty="0">
              <a:latin typeface="Monotype Corsiva" panose="03010101010201010101" pitchFamily="66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endParaRPr lang="es-EC" dirty="0" smtClean="0"/>
          </a:p>
          <a:p>
            <a:r>
              <a:rPr lang="es-EC" dirty="0" smtClean="0">
                <a:solidFill>
                  <a:schemeClr val="tx1"/>
                </a:solidFill>
              </a:rPr>
              <a:t>Correos </a:t>
            </a:r>
            <a:r>
              <a:rPr lang="es-EC" dirty="0">
                <a:solidFill>
                  <a:schemeClr val="tx1"/>
                </a:solidFill>
              </a:rPr>
              <a:t>del Ecuador se encuentra en todo el país, llegando hasta el más pequeño rincón de la zona geográfica</a:t>
            </a:r>
            <a:endParaRPr lang="es-EC" dirty="0">
              <a:solidFill>
                <a:schemeClr val="tx1"/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415553" cy="771525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4011" y="2124636"/>
            <a:ext cx="4285714" cy="4010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36402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C" sz="5400" b="1" dirty="0" smtClean="0">
                <a:latin typeface="Monotype Corsiva" panose="03010101010201010101" pitchFamily="66" charset="0"/>
              </a:rPr>
              <a:t>Precio</a:t>
            </a:r>
            <a:endParaRPr lang="es-EC" sz="5400" b="1" dirty="0">
              <a:latin typeface="Monotype Corsiva" panose="03010101010201010101" pitchFamily="66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algn="just"/>
            <a:endParaRPr lang="es-EC" dirty="0" smtClean="0"/>
          </a:p>
          <a:p>
            <a:pPr algn="just"/>
            <a:r>
              <a:rPr lang="es-EC" dirty="0" smtClean="0">
                <a:solidFill>
                  <a:schemeClr val="tx1"/>
                </a:solidFill>
              </a:rPr>
              <a:t>El </a:t>
            </a:r>
            <a:r>
              <a:rPr lang="es-EC" dirty="0">
                <a:solidFill>
                  <a:schemeClr val="tx1"/>
                </a:solidFill>
              </a:rPr>
              <a:t>precio del envío depende de la </a:t>
            </a:r>
            <a:r>
              <a:rPr lang="es-EC" dirty="0" smtClean="0">
                <a:solidFill>
                  <a:schemeClr val="tx1"/>
                </a:solidFill>
              </a:rPr>
              <a:t>carga</a:t>
            </a:r>
            <a:endParaRPr lang="es-EC" dirty="0">
              <a:solidFill>
                <a:schemeClr val="tx1"/>
              </a:solidFill>
            </a:endParaRPr>
          </a:p>
          <a:p>
            <a:pPr algn="just"/>
            <a:r>
              <a:rPr lang="es-EC" dirty="0">
                <a:solidFill>
                  <a:schemeClr val="tx1"/>
                </a:solidFill>
              </a:rPr>
              <a:t>El precio del envío es </a:t>
            </a:r>
            <a:r>
              <a:rPr lang="es-EC" dirty="0" smtClean="0">
                <a:solidFill>
                  <a:schemeClr val="tx1"/>
                </a:solidFill>
              </a:rPr>
              <a:t>estandarizado, </a:t>
            </a:r>
            <a:r>
              <a:rPr lang="es-EC" dirty="0">
                <a:solidFill>
                  <a:schemeClr val="tx1"/>
                </a:solidFill>
              </a:rPr>
              <a:t>ya que si se excede con los precio los </a:t>
            </a:r>
            <a:r>
              <a:rPr lang="es-EC" dirty="0" smtClean="0">
                <a:solidFill>
                  <a:schemeClr val="tx1"/>
                </a:solidFill>
              </a:rPr>
              <a:t>consumidores</a:t>
            </a:r>
            <a:endParaRPr lang="es-EC" dirty="0">
              <a:solidFill>
                <a:schemeClr val="tx1"/>
              </a:solidFill>
            </a:endParaRPr>
          </a:p>
        </p:txBody>
      </p:sp>
      <p:pic>
        <p:nvPicPr>
          <p:cNvPr id="4098" name="Picture 2" descr="http://2.bp.blogspot.com/-G5BV3LFTxvU/T-3mVs3iUyI/AAAAAAAAPRY/T8TeJLmWAGE/s1600/Preci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5799" y="2998694"/>
            <a:ext cx="3810000" cy="2867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86637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1" algn="ctr" rtl="0">
              <a:lnSpc>
                <a:spcPct val="90000"/>
              </a:lnSpc>
              <a:spcBef>
                <a:spcPct val="0"/>
              </a:spcBef>
            </a:pPr>
            <a:r>
              <a:rPr lang="es-EC" sz="5400" b="1" dirty="0" smtClean="0">
                <a:solidFill>
                  <a:schemeClr val="bg1"/>
                </a:solidFill>
                <a:latin typeface="Monotype Corsiva" panose="03010101010201010101" pitchFamily="66" charset="0"/>
              </a:rPr>
              <a:t>Promoción</a:t>
            </a:r>
            <a:endParaRPr lang="es-EC" sz="5400" dirty="0">
              <a:solidFill>
                <a:schemeClr val="bg1"/>
              </a:solidFill>
              <a:latin typeface="Monotype Corsiva" panose="03010101010201010101" pitchFamily="66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algn="just"/>
            <a:endParaRPr lang="es-EC" dirty="0" smtClean="0">
              <a:solidFill>
                <a:schemeClr val="tx1"/>
              </a:solidFill>
            </a:endParaRPr>
          </a:p>
          <a:p>
            <a:pPr algn="just"/>
            <a:r>
              <a:rPr lang="es-EC" dirty="0" smtClean="0">
                <a:solidFill>
                  <a:schemeClr val="tx1"/>
                </a:solidFill>
              </a:rPr>
              <a:t>Correos </a:t>
            </a:r>
            <a:r>
              <a:rPr lang="es-EC" dirty="0">
                <a:solidFill>
                  <a:schemeClr val="tx1"/>
                </a:solidFill>
              </a:rPr>
              <a:t>del Ecuador llega a todas partes del país y a sus consumidores habituales les entrega seguridad de sus productos mediante un sistema de rastreo satelital y cómodos costos por envió evitando aumentarlos.</a:t>
            </a:r>
          </a:p>
          <a:p>
            <a:pPr marL="0" indent="0">
              <a:buNone/>
            </a:pPr>
            <a:endParaRPr lang="es-EC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5131" y="2800349"/>
            <a:ext cx="4503645" cy="2702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83488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C" sz="6600" b="1" dirty="0" smtClean="0">
                <a:latin typeface="Monotype Corsiva" panose="03010101010201010101" pitchFamily="66" charset="0"/>
              </a:rPr>
              <a:t>FODA</a:t>
            </a:r>
            <a:endParaRPr lang="es-EC" sz="6600" b="1" dirty="0">
              <a:latin typeface="Monotype Corsiva" panose="03010101010201010101" pitchFamily="66" charset="0"/>
            </a:endParaRPr>
          </a:p>
        </p:txBody>
      </p:sp>
      <p:graphicFrame>
        <p:nvGraphicFramePr>
          <p:cNvPr id="7" name="Tab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4865918"/>
              </p:ext>
            </p:extLst>
          </p:nvPr>
        </p:nvGraphicFramePr>
        <p:xfrm>
          <a:off x="3643953" y="495240"/>
          <a:ext cx="7956644" cy="5962671"/>
        </p:xfrm>
        <a:graphic>
          <a:graphicData uri="http://schemas.openxmlformats.org/drawingml/2006/table">
            <a:tbl>
              <a:tblPr firstRow="1" firstCol="1" bandRow="1">
                <a:tableStyleId>{69012ECD-51FC-41F1-AA8D-1B2483CD663E}</a:tableStyleId>
              </a:tblPr>
              <a:tblGrid>
                <a:gridCol w="3978322"/>
                <a:gridCol w="3978322"/>
              </a:tblGrid>
              <a:tr h="20239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b="1" dirty="0">
                          <a:effectLst/>
                        </a:rPr>
                        <a:t>Fortalezas</a:t>
                      </a:r>
                      <a:endParaRPr lang="es-EC" sz="1400" b="1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46713" marR="46713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b="1" dirty="0">
                          <a:effectLst/>
                        </a:rPr>
                        <a:t>Debilidades</a:t>
                      </a:r>
                      <a:endParaRPr lang="es-EC" sz="1400" b="1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46713" marR="46713" marT="0" marB="0" anchor="ctr">
                    <a:solidFill>
                      <a:srgbClr val="00B0F0"/>
                    </a:solidFill>
                  </a:tcPr>
                </a:tc>
              </a:tr>
              <a:tr h="2439428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es-EC" sz="1050" b="0" dirty="0">
                          <a:effectLst/>
                        </a:rPr>
                        <a:t>Infraestructura amplia y propia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es-EC" sz="1050" b="0" dirty="0">
                          <a:effectLst/>
                        </a:rPr>
                        <a:t>Nueva de imagen corporativa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es-EC" sz="1050" b="0" dirty="0">
                          <a:effectLst/>
                        </a:rPr>
                        <a:t>Innovación en el portal web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es-EC" sz="1050" b="0" dirty="0">
                          <a:effectLst/>
                        </a:rPr>
                        <a:t>Tarifas estandarizadas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es-EC" sz="1050" b="0" dirty="0">
                          <a:effectLst/>
                        </a:rPr>
                        <a:t>Cobertura nacional e internacional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es-EC" sz="1050" b="0" dirty="0">
                          <a:effectLst/>
                        </a:rPr>
                        <a:t>Control antinarcóticos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es-EC" sz="1050" b="0" dirty="0">
                          <a:effectLst/>
                        </a:rPr>
                        <a:t>Único correo estatal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es-EC" sz="1050" b="0" dirty="0">
                          <a:effectLst/>
                        </a:rPr>
                        <a:t>Portafolio de productos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es-EC" sz="1050" b="0" dirty="0">
                          <a:effectLst/>
                        </a:rPr>
                        <a:t>Agencia de Multiservicios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es-EC" sz="1050" b="0" dirty="0">
                          <a:effectLst/>
                        </a:rPr>
                        <a:t>Pertenencia a Correos del Ecuador CDE E.P., experiencia y calidad humana de la fuerza laboral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es-EC" sz="1050" b="0" dirty="0">
                          <a:effectLst/>
                        </a:rPr>
                        <a:t>Conocimiento del negocio de parte de la Gerencia General</a:t>
                      </a:r>
                      <a:endParaRPr lang="es-EC" sz="1050" b="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46713" marR="46713" marT="0" marB="0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es-EC" sz="1050" dirty="0">
                          <a:effectLst/>
                        </a:rPr>
                        <a:t>Retraso en la entrega de la mercadería 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es-EC" sz="1050" dirty="0">
                          <a:effectLst/>
                        </a:rPr>
                        <a:t>Limitación entre sistemas y procesos operativos, administrativos y financieros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es-EC" sz="1050" dirty="0">
                          <a:effectLst/>
                        </a:rPr>
                        <a:t>No existe una cultura de servicio al cliente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es-EC" sz="1050" dirty="0">
                          <a:effectLst/>
                        </a:rPr>
                        <a:t>Falta de comunicación entre áreas de la empresa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es-EC" sz="1050" dirty="0">
                          <a:effectLst/>
                        </a:rPr>
                        <a:t>Procedimientos y procesos internos no establecido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es-EC" sz="1050" dirty="0">
                          <a:effectLst/>
                        </a:rPr>
                        <a:t>Precios no competitivos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es-EC" sz="1050" dirty="0">
                          <a:effectLst/>
                        </a:rPr>
                        <a:t>Muchas agencias mal ubicadas y poco operativas</a:t>
                      </a:r>
                      <a:endParaRPr lang="es-EC" sz="105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46713" marR="46713" marT="0" marB="0"/>
                </a:tc>
              </a:tr>
              <a:tr h="20239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b="1" dirty="0">
                          <a:solidFill>
                            <a:schemeClr val="bg1"/>
                          </a:solidFill>
                          <a:effectLst/>
                        </a:rPr>
                        <a:t>Oportunidades</a:t>
                      </a:r>
                      <a:endParaRPr lang="es-EC" sz="14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46713" marR="46713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b="1" dirty="0">
                          <a:solidFill>
                            <a:schemeClr val="bg1"/>
                          </a:solidFill>
                          <a:effectLst/>
                        </a:rPr>
                        <a:t>Amenazas</a:t>
                      </a:r>
                      <a:endParaRPr lang="es-EC" sz="14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46713" marR="46713" marT="0" marB="0" anchor="ctr">
                    <a:solidFill>
                      <a:srgbClr val="00B0F0"/>
                    </a:solidFill>
                  </a:tcPr>
                </a:tc>
              </a:tr>
              <a:tr h="3061343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es-EC" sz="1050" b="0" dirty="0">
                          <a:effectLst/>
                        </a:rPr>
                        <a:t>Búsqueda de alianzas estratégicas con empresas públicas y privadas del exterior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es-EC" sz="1050" b="0" dirty="0">
                          <a:effectLst/>
                        </a:rPr>
                        <a:t>Avances tecnológicos y electrónicos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es-EC" sz="1050" b="0" dirty="0">
                          <a:effectLst/>
                        </a:rPr>
                        <a:t>Aumento de la demanda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es-EC" sz="1050" b="0" dirty="0">
                          <a:effectLst/>
                        </a:rPr>
                        <a:t>Nuevas necesidades del mercado actual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es-EC" sz="1050" b="0" dirty="0">
                          <a:effectLst/>
                        </a:rPr>
                        <a:t>Potencial de alianzas con grupos regionales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es-EC" sz="1050" b="0" dirty="0">
                          <a:effectLst/>
                        </a:rPr>
                        <a:t>Apoyo y Financiamiento Internacional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es-EC" sz="1050" b="0" dirty="0">
                          <a:effectLst/>
                        </a:rPr>
                        <a:t>Regulación del mercado por parte de la Agencia Nacional Postal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es-EC" sz="1050" b="0" dirty="0">
                          <a:effectLst/>
                        </a:rPr>
                        <a:t>Oportunidades de capacitación internacional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es-EC" sz="1050" b="0" dirty="0">
                          <a:effectLst/>
                        </a:rPr>
                        <a:t>La filatelia como motor de la potencialización de la cultura postal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es-EC" sz="1050" b="0" dirty="0">
                          <a:effectLst/>
                        </a:rPr>
                        <a:t>Expansión de los servicios postales online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es-EC" sz="1050" b="0" dirty="0">
                          <a:effectLst/>
                        </a:rPr>
                        <a:t>Existencia del mercado de giros postales con otros países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es-EC" sz="1050" b="0" dirty="0">
                          <a:effectLst/>
                        </a:rPr>
                        <a:t>Correo masivo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es-EC" sz="1050" b="0" dirty="0">
                          <a:effectLst/>
                        </a:rPr>
                        <a:t>Servicio de paquetería</a:t>
                      </a:r>
                      <a:endParaRPr lang="es-EC" sz="1050" b="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46713" marR="46713" marT="0" marB="0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es-EC" sz="1050" dirty="0">
                          <a:effectLst/>
                        </a:rPr>
                        <a:t>Servicios electrónicos de mensajería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es-EC" sz="1050" dirty="0">
                          <a:effectLst/>
                        </a:rPr>
                        <a:t>Ingreso de nuevos competidores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es-EC" sz="1050" dirty="0">
                          <a:effectLst/>
                        </a:rPr>
                        <a:t>Creación de productos y servicios sustitutos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es-EC" sz="1050" dirty="0">
                          <a:effectLst/>
                        </a:rPr>
                        <a:t>Recesión global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es-EC" sz="1050" dirty="0">
                          <a:effectLst/>
                        </a:rPr>
                        <a:t>Ausencia de Legislación Adecuada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es-EC" sz="1050" dirty="0">
                          <a:effectLst/>
                        </a:rPr>
                        <a:t>Cobertura – Servicio Postal Universal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es-EC" sz="1050" dirty="0">
                          <a:effectLst/>
                        </a:rPr>
                        <a:t>Dependencia de gastos terminales y recursos r (cuotas partes)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es-EC" sz="1050" dirty="0">
                          <a:effectLst/>
                        </a:rPr>
                        <a:t>Dependencia de trasporte aéreo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es-EC" sz="1050" dirty="0">
                          <a:effectLst/>
                        </a:rPr>
                        <a:t>Dependencia del SENAE en el servicio de paquetería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es-EC" sz="1050" dirty="0">
                          <a:effectLst/>
                        </a:rPr>
                        <a:t>No aprobación por parte de la Asamblea de la Ley Postal</a:t>
                      </a:r>
                      <a:endParaRPr lang="es-EC" sz="105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46713" marR="46713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989938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C" b="1" dirty="0">
                <a:latin typeface="Monotype Corsiva" panose="03010101010201010101" pitchFamily="66" charset="0"/>
              </a:rPr>
              <a:t>OBJETIVOS </a:t>
            </a:r>
            <a:r>
              <a:rPr lang="es-EC" b="1" dirty="0" smtClean="0">
                <a:latin typeface="Monotype Corsiva" panose="03010101010201010101" pitchFamily="66" charset="0"/>
              </a:rPr>
              <a:t>ESPECÍFICOS</a:t>
            </a:r>
            <a:endParaRPr lang="es-EC" dirty="0">
              <a:latin typeface="Monotype Corsiva" panose="03010101010201010101" pitchFamily="66" charset="0"/>
            </a:endParaRPr>
          </a:p>
        </p:txBody>
      </p:sp>
      <p:sp>
        <p:nvSpPr>
          <p:cNvPr id="4" name="Marcador de contenido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algn="just"/>
            <a:r>
              <a:rPr lang="es-EC" dirty="0" smtClean="0">
                <a:solidFill>
                  <a:schemeClr val="tx1"/>
                </a:solidFill>
              </a:rPr>
              <a:t>Analizar </a:t>
            </a:r>
            <a:r>
              <a:rPr lang="es-EC" dirty="0">
                <a:solidFill>
                  <a:schemeClr val="tx1"/>
                </a:solidFill>
              </a:rPr>
              <a:t>y Evaluar la información de la Empresa al 100% con el fin de determinar responsabilidades y enlazar objetivos del plan de marketing por área de la estructura organizacional.</a:t>
            </a:r>
          </a:p>
          <a:p>
            <a:pPr lvl="0" algn="just"/>
            <a:r>
              <a:rPr lang="es-EC" dirty="0">
                <a:solidFill>
                  <a:schemeClr val="tx1"/>
                </a:solidFill>
              </a:rPr>
              <a:t>Establecer una meta de prestación de servicios anual, superior al 25% de la actual.</a:t>
            </a:r>
          </a:p>
          <a:p>
            <a:pPr lvl="0" algn="just"/>
            <a:r>
              <a:rPr lang="es-EC" dirty="0">
                <a:solidFill>
                  <a:schemeClr val="tx1"/>
                </a:solidFill>
              </a:rPr>
              <a:t>Implementar el plan de marketing en 100% en seis meses.</a:t>
            </a:r>
          </a:p>
          <a:p>
            <a:pPr lvl="0" algn="just"/>
            <a:r>
              <a:rPr lang="es-EC" dirty="0">
                <a:solidFill>
                  <a:schemeClr val="tx1"/>
                </a:solidFill>
              </a:rPr>
              <a:t>Analizar y diseñar innovaciones en imagen, captación de nuevos clientes, cobertura, Fidelización de clientes.</a:t>
            </a:r>
          </a:p>
          <a:p>
            <a:pPr lvl="0" algn="just"/>
            <a:r>
              <a:rPr lang="es-EC" dirty="0">
                <a:solidFill>
                  <a:schemeClr val="tx1"/>
                </a:solidFill>
              </a:rPr>
              <a:t>Elaborar la propuesta de valor para lograr mejora continua por parte del Área de Marketing de Correos del Ecuador</a:t>
            </a:r>
            <a:r>
              <a:rPr lang="es-EC" dirty="0" smtClean="0">
                <a:solidFill>
                  <a:schemeClr val="tx1"/>
                </a:solidFill>
              </a:rPr>
              <a:t>.</a:t>
            </a:r>
            <a:endParaRPr lang="es-EC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74186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es-EC" sz="13800" dirty="0" smtClean="0">
                <a:solidFill>
                  <a:schemeClr val="tx1"/>
                </a:solidFill>
                <a:latin typeface="Waltograph" panose="03080602000000000000" pitchFamily="66" charset="0"/>
              </a:rPr>
              <a:t>Gracias</a:t>
            </a:r>
            <a:endParaRPr lang="es-EC" sz="13800" dirty="0">
              <a:solidFill>
                <a:schemeClr val="tx1"/>
              </a:solidFill>
              <a:latin typeface="Waltograph" panose="03080602000000000000" pitchFamily="66" charset="0"/>
            </a:endParaRPr>
          </a:p>
        </p:txBody>
      </p:sp>
      <p:pic>
        <p:nvPicPr>
          <p:cNvPr id="6146" name="Picture 2" descr="http://noticiasmicrojuris.files.wordpress.com/2013/10/facebook-lik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405" y="1995678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200270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complicefm.com/noticias/fotos/45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9620" y="691780"/>
            <a:ext cx="5465295" cy="546529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C" sz="5400" b="1" dirty="0" smtClean="0">
                <a:latin typeface="Monotype Corsiva" panose="03010101010201010101" pitchFamily="66" charset="0"/>
              </a:rPr>
              <a:t>Tema:</a:t>
            </a:r>
            <a:r>
              <a:rPr lang="es-EC" sz="5400" dirty="0" smtClean="0">
                <a:latin typeface="Monotype Corsiva" panose="03010101010201010101" pitchFamily="66" charset="0"/>
              </a:rPr>
              <a:t/>
            </a:r>
            <a:br>
              <a:rPr lang="es-EC" sz="5400" dirty="0" smtClean="0">
                <a:latin typeface="Monotype Corsiva" panose="03010101010201010101" pitchFamily="66" charset="0"/>
              </a:rPr>
            </a:br>
            <a:r>
              <a:rPr lang="es-EC" sz="5400" dirty="0">
                <a:latin typeface="Monotype Corsiva" panose="03010101010201010101" pitchFamily="66" charset="0"/>
              </a:rPr>
              <a:t/>
            </a:r>
            <a:br>
              <a:rPr lang="es-EC" sz="5400" dirty="0">
                <a:latin typeface="Monotype Corsiva" panose="03010101010201010101" pitchFamily="66" charset="0"/>
              </a:rPr>
            </a:br>
            <a:r>
              <a:rPr lang="es-EC" sz="5400" dirty="0" smtClean="0">
                <a:latin typeface="Monotype Corsiva" panose="03010101010201010101" pitchFamily="66" charset="0"/>
              </a:rPr>
              <a:t>Plan de Marketing</a:t>
            </a:r>
            <a:endParaRPr lang="es-EC" sz="5400" dirty="0"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446999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C" sz="4800" b="1" dirty="0" smtClean="0">
                <a:latin typeface="Monotype Corsiva" panose="03010101010201010101" pitchFamily="66" charset="0"/>
              </a:rPr>
              <a:t>Introducción</a:t>
            </a:r>
            <a:endParaRPr lang="es-EC" sz="4800" b="1" dirty="0">
              <a:latin typeface="Monotype Corsiva" panose="03010101010201010101" pitchFamily="66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s-EC" dirty="0">
                <a:solidFill>
                  <a:schemeClr val="tx1"/>
                </a:solidFill>
              </a:rPr>
              <a:t>Correos del Ecuador E.P. es una empresa de servicios postales y logísticos a nivel nacional e internacional comprometida con la ciudadanía para brindar servicios con tecnología de punta, calidad y excelencia solicitada por los clientes</a:t>
            </a:r>
            <a:r>
              <a:rPr lang="es-EC" dirty="0" smtClean="0">
                <a:solidFill>
                  <a:schemeClr val="tx1"/>
                </a:solidFill>
              </a:rPr>
              <a:t>.</a:t>
            </a:r>
          </a:p>
          <a:p>
            <a:pPr algn="just"/>
            <a:r>
              <a:rPr lang="es-EC" dirty="0">
                <a:solidFill>
                  <a:schemeClr val="tx1"/>
                </a:solidFill>
              </a:rPr>
              <a:t>En la actualidad decenas de empresarios de comercio, transporte, almacenamiento y logística, aplican las normas y regulaciones que implementa la Agencia Nacional Postal para garantizar un servicio eficiente del mercado postal.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415553" cy="771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05394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C" sz="5400" b="1" dirty="0" smtClean="0">
                <a:latin typeface="Monotype Corsiva" panose="03010101010201010101" pitchFamily="66" charset="0"/>
              </a:rPr>
              <a:t>Antes de empezar…</a:t>
            </a:r>
            <a:endParaRPr lang="es-EC" sz="5400" b="1" dirty="0">
              <a:latin typeface="Monotype Corsiva" panose="03010101010201010101" pitchFamily="66" charset="0"/>
            </a:endParaRPr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59212" y="1523439"/>
            <a:ext cx="7603192" cy="3801596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415553" cy="771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43679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10148902"/>
              </p:ext>
            </p:extLst>
          </p:nvPr>
        </p:nvGraphicFramePr>
        <p:xfrm>
          <a:off x="3868738" y="998068"/>
          <a:ext cx="7315200" cy="4860000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7315200"/>
              </a:tblGrid>
              <a:tr h="1620000">
                <a:tc>
                  <a:txBody>
                    <a:bodyPr/>
                    <a:lstStyle/>
                    <a:p>
                      <a:pPr marL="285750" lvl="0" indent="-285750" algn="just">
                        <a:buFont typeface="Wingdings" panose="05000000000000000000" pitchFamily="2" charset="2"/>
                        <a:buChar char="ü"/>
                      </a:pPr>
                      <a:r>
                        <a:rPr lang="es-EC" sz="1800" b="0" kern="1200" dirty="0" smtClean="0">
                          <a:effectLst/>
                        </a:rPr>
                        <a:t>Servicios de correos y mensajerías a nivel nacional e internacional</a:t>
                      </a:r>
                    </a:p>
                    <a:p>
                      <a:pPr marL="285750" lvl="0" indent="-285750" algn="just">
                        <a:buFont typeface="Wingdings" panose="05000000000000000000" pitchFamily="2" charset="2"/>
                        <a:buChar char="ü"/>
                      </a:pPr>
                      <a:r>
                        <a:rPr lang="es-EC" sz="1800" b="0" kern="1200" dirty="0" smtClean="0">
                          <a:effectLst/>
                        </a:rPr>
                        <a:t>Servicios y productos de calidad, accesibles, seguros y oportunos</a:t>
                      </a:r>
                    </a:p>
                    <a:p>
                      <a:pPr marL="285750" lvl="0" indent="-285750" algn="just">
                        <a:buFont typeface="Wingdings" panose="05000000000000000000" pitchFamily="2" charset="2"/>
                        <a:buChar char="ü"/>
                      </a:pPr>
                      <a:r>
                        <a:rPr lang="es-EC" sz="1800" b="0" kern="1200" dirty="0" smtClean="0">
                          <a:effectLst/>
                        </a:rPr>
                        <a:t>Servicio de logística, transferencia de dinero, entre otros</a:t>
                      </a:r>
                      <a:endParaRPr lang="es-EC" sz="18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1620000">
                <a:tc>
                  <a:txBody>
                    <a:bodyPr/>
                    <a:lstStyle/>
                    <a:p>
                      <a:pPr marL="285750" lvl="0" indent="-285750" algn="just">
                        <a:buFont typeface="Wingdings" panose="05000000000000000000" pitchFamily="2" charset="2"/>
                        <a:buChar char="ü"/>
                      </a:pPr>
                      <a:r>
                        <a:rPr lang="es-EC" sz="1800" kern="1200" dirty="0" smtClean="0">
                          <a:effectLst/>
                        </a:rPr>
                        <a:t>Personas que tengan sus familiares fuera o dentro</a:t>
                      </a:r>
                      <a:r>
                        <a:rPr lang="es-EC" sz="1800" kern="1200" baseline="0" dirty="0" smtClean="0">
                          <a:effectLst/>
                        </a:rPr>
                        <a:t> </a:t>
                      </a:r>
                      <a:r>
                        <a:rPr lang="es-EC" sz="1800" kern="1200" dirty="0" smtClean="0">
                          <a:effectLst/>
                        </a:rPr>
                        <a:t>de Ecuador</a:t>
                      </a:r>
                    </a:p>
                    <a:p>
                      <a:pPr marL="285750" lvl="0" indent="-285750" algn="just">
                        <a:buFont typeface="Wingdings" panose="05000000000000000000" pitchFamily="2" charset="2"/>
                        <a:buChar char="ü"/>
                      </a:pPr>
                      <a:r>
                        <a:rPr lang="es-EC" sz="1800" kern="1200" dirty="0" smtClean="0">
                          <a:effectLst/>
                        </a:rPr>
                        <a:t>Clase social de baja-media y alta</a:t>
                      </a:r>
                      <a:endParaRPr lang="es-EC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1620000">
                <a:tc>
                  <a:txBody>
                    <a:bodyPr/>
                    <a:lstStyle/>
                    <a:p>
                      <a:pPr marL="285750" lvl="0" indent="-285750" algn="just">
                        <a:buFont typeface="Wingdings" panose="05000000000000000000" pitchFamily="2" charset="2"/>
                        <a:buChar char="ü"/>
                      </a:pPr>
                      <a:r>
                        <a:rPr lang="es-EC" sz="1800" kern="1200" dirty="0" smtClean="0">
                          <a:effectLst/>
                        </a:rPr>
                        <a:t>Unir los lazos emocionales familiares</a:t>
                      </a:r>
                      <a:endParaRPr lang="es-EC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1941236"/>
              </p:ext>
            </p:extLst>
          </p:nvPr>
        </p:nvGraphicFramePr>
        <p:xfrm>
          <a:off x="297329" y="1002055"/>
          <a:ext cx="2903071" cy="48205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903071"/>
              </a:tblGrid>
              <a:tr h="1606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2400" b="1" kern="1200" dirty="0" smtClean="0">
                          <a:solidFill>
                            <a:schemeClr val="bg1"/>
                          </a:solidFill>
                          <a:effectLst/>
                        </a:rPr>
                        <a:t>¿QUÉ OFRECEMOS?</a:t>
                      </a:r>
                      <a:endParaRPr lang="es-EC" sz="2400" b="1" kern="1200" dirty="0" smtClean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1606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2400" b="1" kern="1200" dirty="0" smtClean="0">
                          <a:solidFill>
                            <a:schemeClr val="bg1"/>
                          </a:solidFill>
                          <a:effectLst/>
                        </a:rPr>
                        <a:t>¿CUÁL ES NUESTRO TARGET?</a:t>
                      </a:r>
                      <a:endParaRPr lang="es-EC" sz="2400" b="1" kern="1200" dirty="0" smtClean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1606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2400" b="1" kern="1200" dirty="0" smtClean="0">
                          <a:solidFill>
                            <a:schemeClr val="bg1"/>
                          </a:solidFill>
                          <a:effectLst/>
                        </a:rPr>
                        <a:t>¿QUÉ BUSCAMOS SATISFACER?</a:t>
                      </a:r>
                      <a:endParaRPr lang="es-EC" sz="2400" b="1" kern="1200" dirty="0" smtClean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415553" cy="771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7311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C" sz="5400" b="1" dirty="0" smtClean="0">
                <a:latin typeface="Monotype Corsiva" panose="03010101010201010101" pitchFamily="66" charset="0"/>
              </a:rPr>
              <a:t>Primer Paso:</a:t>
            </a:r>
            <a:endParaRPr lang="es-EC" sz="5400" b="1" dirty="0">
              <a:latin typeface="Monotype Corsiva" panose="03010101010201010101" pitchFamily="66" charset="0"/>
            </a:endParaRPr>
          </a:p>
        </p:txBody>
      </p:sp>
      <p:pic>
        <p:nvPicPr>
          <p:cNvPr id="2050" name="Picture 2" descr="https://cnt3l3com.files.wordpress.com/2013/03/plan-de-mercadeo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5700" y="863600"/>
            <a:ext cx="5121275" cy="5121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415553" cy="771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88360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C" sz="4400" b="1" dirty="0" smtClean="0">
                <a:latin typeface="Monotype Corsiva" panose="03010101010201010101" pitchFamily="66" charset="0"/>
              </a:rPr>
              <a:t>OBJETIVOS</a:t>
            </a:r>
            <a:endParaRPr lang="es-EC" sz="4400" b="1" dirty="0">
              <a:latin typeface="Monotype Corsiva" panose="03010101010201010101" pitchFamily="66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50000"/>
              </a:lnSpc>
            </a:pPr>
            <a:r>
              <a:rPr lang="es-EC" dirty="0" smtClean="0">
                <a:solidFill>
                  <a:schemeClr val="tx1"/>
                </a:solidFill>
              </a:rPr>
              <a:t>Aumentar </a:t>
            </a:r>
            <a:r>
              <a:rPr lang="es-EC" dirty="0">
                <a:solidFill>
                  <a:schemeClr val="tx1"/>
                </a:solidFill>
              </a:rPr>
              <a:t>la participación y posicionamiento de la Empresa Pública Correos del Ecuador en el mercado nacional.</a:t>
            </a:r>
          </a:p>
          <a:p>
            <a:pPr algn="just">
              <a:lnSpc>
                <a:spcPct val="150000"/>
              </a:lnSpc>
            </a:pPr>
            <a:r>
              <a:rPr lang="es-EC" dirty="0" smtClean="0">
                <a:solidFill>
                  <a:schemeClr val="tx1"/>
                </a:solidFill>
              </a:rPr>
              <a:t>Aumentar </a:t>
            </a:r>
            <a:r>
              <a:rPr lang="es-EC" dirty="0">
                <a:solidFill>
                  <a:schemeClr val="tx1"/>
                </a:solidFill>
              </a:rPr>
              <a:t>la gestión del talento humano de la Empresa.</a:t>
            </a:r>
          </a:p>
          <a:p>
            <a:pPr algn="just">
              <a:lnSpc>
                <a:spcPct val="150000"/>
              </a:lnSpc>
            </a:pPr>
            <a:r>
              <a:rPr lang="es-EC" dirty="0" smtClean="0">
                <a:solidFill>
                  <a:schemeClr val="tx1"/>
                </a:solidFill>
              </a:rPr>
              <a:t>Aumentar </a:t>
            </a:r>
            <a:r>
              <a:rPr lang="es-EC" dirty="0">
                <a:solidFill>
                  <a:schemeClr val="tx1"/>
                </a:solidFill>
              </a:rPr>
              <a:t>la calidad del servicio postal hacia el cliente.</a:t>
            </a:r>
          </a:p>
          <a:p>
            <a:pPr algn="just">
              <a:lnSpc>
                <a:spcPct val="150000"/>
              </a:lnSpc>
            </a:pPr>
            <a:r>
              <a:rPr lang="es-EC" dirty="0" smtClean="0">
                <a:solidFill>
                  <a:schemeClr val="tx1"/>
                </a:solidFill>
              </a:rPr>
              <a:t>Aumentar </a:t>
            </a:r>
            <a:r>
              <a:rPr lang="es-EC" dirty="0">
                <a:solidFill>
                  <a:schemeClr val="tx1"/>
                </a:solidFill>
              </a:rPr>
              <a:t>el uso eficiente del presupuesto.</a:t>
            </a:r>
          </a:p>
          <a:p>
            <a:pPr algn="just">
              <a:lnSpc>
                <a:spcPct val="150000"/>
              </a:lnSpc>
            </a:pPr>
            <a:r>
              <a:rPr lang="es-EC" dirty="0" smtClean="0">
                <a:solidFill>
                  <a:schemeClr val="tx1"/>
                </a:solidFill>
              </a:rPr>
              <a:t>Aumentar </a:t>
            </a:r>
            <a:r>
              <a:rPr lang="es-EC" dirty="0">
                <a:solidFill>
                  <a:schemeClr val="tx1"/>
                </a:solidFill>
              </a:rPr>
              <a:t>la eficiencia operacional</a:t>
            </a:r>
            <a:r>
              <a:rPr lang="es-EC" dirty="0" smtClean="0">
                <a:solidFill>
                  <a:schemeClr val="tx1"/>
                </a:solidFill>
              </a:rPr>
              <a:t>.</a:t>
            </a:r>
            <a:endParaRPr lang="es-EC" dirty="0">
              <a:solidFill>
                <a:schemeClr val="tx1"/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415553" cy="771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83143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C" sz="4400" b="1" dirty="0">
                <a:latin typeface="Monotype Corsiva" panose="03010101010201010101" pitchFamily="66" charset="0"/>
              </a:rPr>
              <a:t>ACCIONES</a:t>
            </a:r>
            <a:r>
              <a:rPr lang="es-EC" sz="4400" b="1" dirty="0" smtClean="0">
                <a:latin typeface="Monotype Corsiva" panose="03010101010201010101" pitchFamily="66" charset="0"/>
              </a:rPr>
              <a:t>:</a:t>
            </a:r>
            <a:endParaRPr lang="es-EC" sz="4400" b="1" dirty="0">
              <a:latin typeface="Monotype Corsiva" panose="03010101010201010101" pitchFamily="66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algn="just"/>
            <a:r>
              <a:rPr lang="es-EC" b="1" dirty="0" smtClean="0">
                <a:solidFill>
                  <a:schemeClr val="tx1"/>
                </a:solidFill>
              </a:rPr>
              <a:t>Objeto </a:t>
            </a:r>
            <a:r>
              <a:rPr lang="es-EC" b="1" dirty="0">
                <a:solidFill>
                  <a:schemeClr val="tx1"/>
                </a:solidFill>
              </a:rPr>
              <a:t>1</a:t>
            </a:r>
            <a:endParaRPr lang="es-EC" dirty="0">
              <a:solidFill>
                <a:schemeClr val="tx1"/>
              </a:solidFill>
            </a:endParaRPr>
          </a:p>
          <a:p>
            <a:pPr lvl="1" algn="just"/>
            <a:r>
              <a:rPr lang="es-EC" dirty="0">
                <a:solidFill>
                  <a:schemeClr val="tx1"/>
                </a:solidFill>
              </a:rPr>
              <a:t>Cumplir el presupuesto de ventas corporativas.</a:t>
            </a:r>
          </a:p>
          <a:p>
            <a:pPr lvl="1" algn="just"/>
            <a:r>
              <a:rPr lang="es-EC" dirty="0">
                <a:solidFill>
                  <a:schemeClr val="tx1"/>
                </a:solidFill>
              </a:rPr>
              <a:t>Brindar cobertura del servicio postal universal</a:t>
            </a:r>
          </a:p>
          <a:p>
            <a:pPr lvl="1" algn="just"/>
            <a:r>
              <a:rPr lang="es-EC" dirty="0">
                <a:solidFill>
                  <a:schemeClr val="tx1"/>
                </a:solidFill>
              </a:rPr>
              <a:t>Hacer campañas publicitarias de recordación de marca (top of </a:t>
            </a:r>
            <a:r>
              <a:rPr lang="es-EC" dirty="0" err="1">
                <a:solidFill>
                  <a:schemeClr val="tx1"/>
                </a:solidFill>
              </a:rPr>
              <a:t>mind</a:t>
            </a:r>
            <a:r>
              <a:rPr lang="es-EC" dirty="0">
                <a:solidFill>
                  <a:schemeClr val="tx1"/>
                </a:solidFill>
              </a:rPr>
              <a:t>)</a:t>
            </a:r>
          </a:p>
          <a:p>
            <a:pPr lvl="1" algn="just"/>
            <a:r>
              <a:rPr lang="es-EC" dirty="0">
                <a:solidFill>
                  <a:schemeClr val="tx1"/>
                </a:solidFill>
              </a:rPr>
              <a:t>Gestionar la correcta recuperación de cartera</a:t>
            </a:r>
          </a:p>
          <a:p>
            <a:pPr lvl="0" algn="just"/>
            <a:r>
              <a:rPr lang="es-EC" b="1" dirty="0">
                <a:solidFill>
                  <a:schemeClr val="tx1"/>
                </a:solidFill>
              </a:rPr>
              <a:t>Objetivo 2</a:t>
            </a:r>
            <a:endParaRPr lang="es-EC" dirty="0">
              <a:solidFill>
                <a:schemeClr val="tx1"/>
              </a:solidFill>
            </a:endParaRPr>
          </a:p>
          <a:p>
            <a:pPr lvl="1" algn="just"/>
            <a:r>
              <a:rPr lang="es-EC" dirty="0">
                <a:solidFill>
                  <a:schemeClr val="tx1"/>
                </a:solidFill>
              </a:rPr>
              <a:t>Cumplir con la inclusión de personas con capacidades especiales</a:t>
            </a:r>
          </a:p>
          <a:p>
            <a:pPr lvl="1" algn="just"/>
            <a:r>
              <a:rPr lang="es-EC" dirty="0">
                <a:solidFill>
                  <a:schemeClr val="tx1"/>
                </a:solidFill>
              </a:rPr>
              <a:t>Incentivar la capacitación de los funcionarios</a:t>
            </a:r>
          </a:p>
          <a:p>
            <a:pPr lvl="1" algn="just"/>
            <a:r>
              <a:rPr lang="es-EC" dirty="0">
                <a:solidFill>
                  <a:schemeClr val="tx1"/>
                </a:solidFill>
              </a:rPr>
              <a:t>Disminuir la rotación de personal de nivel operativo</a:t>
            </a:r>
          </a:p>
          <a:p>
            <a:pPr lvl="0" algn="just"/>
            <a:r>
              <a:rPr lang="es-EC" b="1" dirty="0">
                <a:solidFill>
                  <a:schemeClr val="tx1"/>
                </a:solidFill>
              </a:rPr>
              <a:t>Objetivo 3</a:t>
            </a:r>
            <a:endParaRPr lang="es-EC" dirty="0">
              <a:solidFill>
                <a:schemeClr val="tx1"/>
              </a:solidFill>
            </a:endParaRPr>
          </a:p>
          <a:p>
            <a:pPr lvl="1" algn="just"/>
            <a:r>
              <a:rPr lang="es-EC" dirty="0">
                <a:solidFill>
                  <a:schemeClr val="tx1"/>
                </a:solidFill>
              </a:rPr>
              <a:t>Brindar calidad de servicio y atención personalizada para cada uno de nuestros clientes externos. </a:t>
            </a:r>
          </a:p>
          <a:p>
            <a:pPr lvl="1" algn="just"/>
            <a:r>
              <a:rPr lang="es-EC" dirty="0">
                <a:solidFill>
                  <a:schemeClr val="tx1"/>
                </a:solidFill>
              </a:rPr>
              <a:t>Solucionar y disminuir los reclamos </a:t>
            </a:r>
            <a:r>
              <a:rPr lang="es-EC" dirty="0" smtClean="0">
                <a:solidFill>
                  <a:schemeClr val="tx1"/>
                </a:solidFill>
              </a:rPr>
              <a:t>nacionales</a:t>
            </a:r>
            <a:endParaRPr lang="es-EC" dirty="0">
              <a:solidFill>
                <a:schemeClr val="tx1"/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415553" cy="771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98609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C" sz="4800" b="1" dirty="0" smtClean="0">
                <a:latin typeface="Monotype Corsiva" panose="03010101010201010101" pitchFamily="66" charset="0"/>
              </a:rPr>
              <a:t>TIEMPO</a:t>
            </a:r>
            <a:endParaRPr lang="es-EC" sz="4800" b="1" dirty="0">
              <a:latin typeface="Monotype Corsiva" panose="03010101010201010101" pitchFamily="66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algn="just"/>
            <a:r>
              <a:rPr lang="es-EC" dirty="0" smtClean="0">
                <a:solidFill>
                  <a:schemeClr val="tx1"/>
                </a:solidFill>
              </a:rPr>
              <a:t>En </a:t>
            </a:r>
            <a:r>
              <a:rPr lang="es-EC" dirty="0">
                <a:solidFill>
                  <a:schemeClr val="tx1"/>
                </a:solidFill>
              </a:rPr>
              <a:t>el transcurso de 2 años ser empresa líder en el mercado de servicios postales y logísticas.</a:t>
            </a:r>
          </a:p>
          <a:p>
            <a:pPr lvl="0" algn="just"/>
            <a:r>
              <a:rPr lang="es-EC" dirty="0">
                <a:solidFill>
                  <a:schemeClr val="tx1"/>
                </a:solidFill>
              </a:rPr>
              <a:t>Incrementar en un 3,97% anual el presupuesto de ventas corporativas.</a:t>
            </a:r>
          </a:p>
          <a:p>
            <a:pPr lvl="0" algn="just"/>
            <a:r>
              <a:rPr lang="es-EC" dirty="0">
                <a:solidFill>
                  <a:schemeClr val="tx1"/>
                </a:solidFill>
              </a:rPr>
              <a:t>Incrementar en un 1,5% semestral la cobertura del servicio postal universal.</a:t>
            </a:r>
          </a:p>
          <a:p>
            <a:pPr lvl="0" algn="just"/>
            <a:r>
              <a:rPr lang="es-EC" dirty="0">
                <a:solidFill>
                  <a:schemeClr val="tx1"/>
                </a:solidFill>
              </a:rPr>
              <a:t>Incrementar en un 5% bimensual la recordación de marca Correos del Ecuador</a:t>
            </a:r>
          </a:p>
          <a:p>
            <a:pPr lvl="0" algn="just"/>
            <a:r>
              <a:rPr lang="es-EC" dirty="0">
                <a:solidFill>
                  <a:schemeClr val="tx1"/>
                </a:solidFill>
              </a:rPr>
              <a:t>Disminuir 0,50% anual la rotación del personal de nivel </a:t>
            </a:r>
            <a:r>
              <a:rPr lang="es-EC" dirty="0" smtClean="0">
                <a:solidFill>
                  <a:schemeClr val="tx1"/>
                </a:solidFill>
              </a:rPr>
              <a:t>operativo</a:t>
            </a:r>
            <a:endParaRPr lang="es-EC" dirty="0">
              <a:solidFill>
                <a:schemeClr val="tx1"/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415553" cy="771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87953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arco">
  <a:themeElements>
    <a:clrScheme name="Marco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Marco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arco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TM03457475[[fn=Marco]]</Template>
  <TotalTime>402</TotalTime>
  <Words>951</Words>
  <Application>Microsoft Office PowerPoint</Application>
  <PresentationFormat>Panorámica</PresentationFormat>
  <Paragraphs>119</Paragraphs>
  <Slides>18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28" baseType="lpstr">
      <vt:lpstr>Malgun Gothic</vt:lpstr>
      <vt:lpstr>Arial</vt:lpstr>
      <vt:lpstr>Calibri</vt:lpstr>
      <vt:lpstr>Corbel</vt:lpstr>
      <vt:lpstr>Monotype Corsiva</vt:lpstr>
      <vt:lpstr>Times New Roman</vt:lpstr>
      <vt:lpstr>Waltograph</vt:lpstr>
      <vt:lpstr>Wingdings</vt:lpstr>
      <vt:lpstr>Wingdings 2</vt:lpstr>
      <vt:lpstr>Marco</vt:lpstr>
      <vt:lpstr>Universidad de Guayaquil FIQ -  ISCE Asignatura: Marketing Docente: Ing. Jorge Armanza Curso: 6to F</vt:lpstr>
      <vt:lpstr>Tema:  Plan de Marketing</vt:lpstr>
      <vt:lpstr>Introducción</vt:lpstr>
      <vt:lpstr>Antes de empezar…</vt:lpstr>
      <vt:lpstr>Presentación de PowerPoint</vt:lpstr>
      <vt:lpstr>Primer Paso:</vt:lpstr>
      <vt:lpstr>OBJETIVOS</vt:lpstr>
      <vt:lpstr>ACCIONES:</vt:lpstr>
      <vt:lpstr>TIEMPO</vt:lpstr>
      <vt:lpstr>Presentación de PowerPoint</vt:lpstr>
      <vt:lpstr>COMPETENCIAS</vt:lpstr>
      <vt:lpstr>Producto</vt:lpstr>
      <vt:lpstr>Plaza</vt:lpstr>
      <vt:lpstr>Precio</vt:lpstr>
      <vt:lpstr>Promoción</vt:lpstr>
      <vt:lpstr>FODA</vt:lpstr>
      <vt:lpstr>OBJETIVOS ESPECÍFICOS</vt:lpstr>
      <vt:lpstr>Presentación de PowerPoint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Jonathan Miranda</dc:creator>
  <cp:lastModifiedBy>Jonathan Miranda</cp:lastModifiedBy>
  <cp:revision>14</cp:revision>
  <dcterms:created xsi:type="dcterms:W3CDTF">2015-08-08T05:12:03Z</dcterms:created>
  <dcterms:modified xsi:type="dcterms:W3CDTF">2015-08-08T11:54:10Z</dcterms:modified>
</cp:coreProperties>
</file>